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0"/>
  </p:notesMasterIdLst>
  <p:sldIdLst>
    <p:sldId id="296" r:id="rId2"/>
    <p:sldId id="261" r:id="rId3"/>
    <p:sldId id="301" r:id="rId4"/>
    <p:sldId id="302" r:id="rId5"/>
    <p:sldId id="303" r:id="rId6"/>
    <p:sldId id="300" r:id="rId7"/>
    <p:sldId id="262" r:id="rId8"/>
    <p:sldId id="304" r:id="rId9"/>
    <p:sldId id="263" r:id="rId10"/>
    <p:sldId id="305" r:id="rId11"/>
    <p:sldId id="306" r:id="rId12"/>
    <p:sldId id="311" r:id="rId13"/>
    <p:sldId id="256" r:id="rId14"/>
    <p:sldId id="308" r:id="rId15"/>
    <p:sldId id="275" r:id="rId16"/>
    <p:sldId id="276" r:id="rId17"/>
    <p:sldId id="312" r:id="rId18"/>
    <p:sldId id="310" r:id="rId19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ulei Daniel" initials="CD" lastIdx="1" clrIdx="0">
    <p:extLst>
      <p:ext uri="{19B8F6BF-5375-455C-9EA6-DF929625EA0E}">
        <p15:presenceInfo xmlns:p15="http://schemas.microsoft.com/office/powerpoint/2012/main" userId="73cbaeab70e0b5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CBA"/>
    <a:srgbClr val="DF9983"/>
    <a:srgbClr val="89D9C0"/>
    <a:srgbClr val="3690E2"/>
    <a:srgbClr val="358282"/>
    <a:srgbClr val="DAB988"/>
    <a:srgbClr val="8FCF63"/>
    <a:srgbClr val="1AB385"/>
    <a:srgbClr val="3AB7A6"/>
    <a:srgbClr val="639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5256" autoAdjust="0"/>
  </p:normalViewPr>
  <p:slideViewPr>
    <p:cSldViewPr>
      <p:cViewPr>
        <p:scale>
          <a:sx n="33" d="100"/>
          <a:sy n="33" d="100"/>
        </p:scale>
        <p:origin x="1330" y="51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ACDA3-B8C5-4814-A349-3F53144663F2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CFAE3-E66C-405C-9BB7-F42B72253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1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5.png"/><Relationship Id="rId3" Type="http://schemas.microsoft.com/office/2007/relationships/hdphoto" Target="../media/hdphoto35.wdp"/><Relationship Id="rId7" Type="http://schemas.microsoft.com/office/2007/relationships/hdphoto" Target="../media/hdphoto36.wdp"/><Relationship Id="rId12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8.wdp"/><Relationship Id="rId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60.png"/><Relationship Id="rId9" Type="http://schemas.microsoft.com/office/2007/relationships/hdphoto" Target="../media/hdphoto3.wdp"/><Relationship Id="rId1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7" Type="http://schemas.microsoft.com/office/2007/relationships/hdphoto" Target="../media/hdphoto3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microsoft.com/office/2007/relationships/hdphoto" Target="../media/hdphoto38.wdp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40.wdp"/><Relationship Id="rId7" Type="http://schemas.microsoft.com/office/2007/relationships/hdphoto" Target="../media/hdphoto4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41.wdp"/><Relationship Id="rId4" Type="http://schemas.openxmlformats.org/officeDocument/2006/relationships/image" Target="../media/image70.png"/><Relationship Id="rId9" Type="http://schemas.microsoft.com/office/2007/relationships/hdphoto" Target="../media/hdphoto4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robotics302018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8.wdp"/><Relationship Id="rId1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openxmlformats.org/officeDocument/2006/relationships/image" Target="../media/image14.png"/><Relationship Id="rId17" Type="http://schemas.microsoft.com/office/2007/relationships/hdphoto" Target="../media/hdphoto10.wdp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microsoft.com/office/2007/relationships/hdphoto" Target="../media/hdphoto5.wdp"/><Relationship Id="rId15" Type="http://schemas.microsoft.com/office/2007/relationships/hdphoto" Target="../media/hdphoto9.wdp"/><Relationship Id="rId10" Type="http://schemas.openxmlformats.org/officeDocument/2006/relationships/image" Target="../media/image13.png"/><Relationship Id="rId19" Type="http://schemas.microsoft.com/office/2007/relationships/hdphoto" Target="../media/hdphoto11.wdp"/><Relationship Id="rId4" Type="http://schemas.openxmlformats.org/officeDocument/2006/relationships/image" Target="../media/image10.png"/><Relationship Id="rId9" Type="http://schemas.microsoft.com/office/2007/relationships/hdphoto" Target="../media/hdphoto7.wdp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3.wdp"/><Relationship Id="rId10" Type="http://schemas.openxmlformats.org/officeDocument/2006/relationships/image" Target="../media/image1.jpeg"/><Relationship Id="rId4" Type="http://schemas.openxmlformats.org/officeDocument/2006/relationships/image" Target="../media/image19.png"/><Relationship Id="rId9" Type="http://schemas.microsoft.com/office/2007/relationships/hdphoto" Target="../media/hdphoto1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28.png"/><Relationship Id="rId18" Type="http://schemas.microsoft.com/office/2007/relationships/hdphoto" Target="../media/hdphoto2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20.wdp"/><Relationship Id="rId17" Type="http://schemas.openxmlformats.org/officeDocument/2006/relationships/image" Target="../media/image30.png"/><Relationship Id="rId2" Type="http://schemas.openxmlformats.org/officeDocument/2006/relationships/image" Target="../media/image22.jpeg"/><Relationship Id="rId16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26.png"/><Relationship Id="rId14" Type="http://schemas.microsoft.com/office/2007/relationships/hdphoto" Target="../media/hdphoto2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microsoft.com/office/2007/relationships/hdphoto" Target="../media/hdphoto26.wdp"/><Relationship Id="rId7" Type="http://schemas.microsoft.com/office/2007/relationships/hdphoto" Target="../media/hdphoto28.wdp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29.wdp"/><Relationship Id="rId14" Type="http://schemas.microsoft.com/office/2007/relationships/hdphoto" Target="../media/hdphoto3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8915400" y="1749425"/>
            <a:ext cx="10620375" cy="10217150"/>
            <a:chOff x="2608" y="0"/>
            <a:chExt cx="6690" cy="4632"/>
          </a:xfrm>
        </p:grpSpPr>
        <p:sp>
          <p:nvSpPr>
            <p:cNvPr id="8194" name="Rectangle 2"/>
            <p:cNvSpPr>
              <a:spLocks/>
            </p:cNvSpPr>
            <p:nvPr/>
          </p:nvSpPr>
          <p:spPr bwMode="auto">
            <a:xfrm>
              <a:off x="2610" y="0"/>
              <a:ext cx="6688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spcBef>
                  <a:spcPts val="600"/>
                </a:spcBef>
                <a:spcAft>
                  <a:spcPts val="600"/>
                </a:spcAft>
              </a:pPr>
              <a:r>
                <a:rPr lang="en-US" sz="136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Controllable </a:t>
              </a:r>
              <a:r>
                <a:rPr lang="en-US" sz="13600" b="1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Hexapod</a:t>
              </a:r>
              <a:r>
                <a:rPr lang="en-US" sz="136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Robot</a:t>
              </a:r>
            </a:p>
          </p:txBody>
        </p:sp>
        <p:sp>
          <p:nvSpPr>
            <p:cNvPr id="8195" name="Rectangle 3"/>
            <p:cNvSpPr>
              <a:spLocks/>
            </p:cNvSpPr>
            <p:nvPr/>
          </p:nvSpPr>
          <p:spPr bwMode="auto">
            <a:xfrm>
              <a:off x="2608" y="3052"/>
              <a:ext cx="6688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50000"/>
                </a:lnSpc>
              </a:pPr>
              <a:r>
                <a:rPr lang="en-US" sz="64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CIULEI DANIEL</a:t>
              </a:r>
            </a:p>
            <a:p>
              <a:pPr algn="l"/>
              <a:r>
                <a:rPr lang="en-US" sz="4800" dirty="0">
                  <a:solidFill>
                    <a:srgbClr val="CDCDCD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Bold" charset="0"/>
                </a:rPr>
                <a:t>Electrical</a:t>
              </a:r>
              <a:r>
                <a:rPr lang="en-US" sz="4800" dirty="0">
                  <a:solidFill>
                    <a:srgbClr val="CDCDCD"/>
                  </a:solidFill>
                  <a:latin typeface="Open Sans Bold" charset="0"/>
                  <a:ea typeface="ＭＳ Ｐゴシック" charset="0"/>
                  <a:cs typeface="Open Sans Bold" charset="0"/>
                  <a:sym typeface="Open Sans Bold" charset="0"/>
                </a:rPr>
                <a:t> engineering </a:t>
              </a:r>
              <a:r>
                <a:rPr lang="en-US" sz="4800" dirty="0">
                  <a:solidFill>
                    <a:srgbClr val="CDCDCD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Bold" charset="0"/>
                </a:rPr>
                <a:t>department</a:t>
              </a:r>
            </a:p>
          </p:txBody>
        </p:sp>
        <p:grpSp>
          <p:nvGrpSpPr>
            <p:cNvPr id="8199" name="Group 7"/>
            <p:cNvGrpSpPr>
              <a:grpSpLocks/>
            </p:cNvGrpSpPr>
            <p:nvPr/>
          </p:nvGrpSpPr>
          <p:grpSpPr bwMode="auto">
            <a:xfrm>
              <a:off x="2615" y="2800"/>
              <a:ext cx="6184" cy="1832"/>
              <a:chOff x="0" y="0"/>
              <a:chExt cx="6183" cy="1831"/>
            </a:xfrm>
          </p:grpSpPr>
          <p:sp>
            <p:nvSpPr>
              <p:cNvPr id="8197" name="Line 5"/>
              <p:cNvSpPr>
                <a:spLocks noChangeShapeType="1"/>
              </p:cNvSpPr>
              <p:nvPr/>
            </p:nvSpPr>
            <p:spPr bwMode="auto">
              <a:xfrm>
                <a:off x="2" y="0"/>
                <a:ext cx="6181" cy="0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98" name="Line 6"/>
              <p:cNvSpPr>
                <a:spLocks noChangeShapeType="1"/>
              </p:cNvSpPr>
              <p:nvPr/>
            </p:nvSpPr>
            <p:spPr bwMode="auto">
              <a:xfrm>
                <a:off x="0" y="1831"/>
                <a:ext cx="6181" cy="0"/>
              </a:xfrm>
              <a:prstGeom prst="lin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8201" name="Rectangle 9"/>
          <p:cNvSpPr>
            <a:spLocks/>
          </p:cNvSpPr>
          <p:nvPr/>
        </p:nvSpPr>
        <p:spPr bwMode="auto">
          <a:xfrm>
            <a:off x="22263100" y="12630150"/>
            <a:ext cx="4619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>
                <a:solidFill>
                  <a:srgbClr val="B3B3B3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818E4-54E6-483F-BFD0-A07BC6334E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89D9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2470064"/>
            <a:ext cx="3670223" cy="4258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067AE-E50D-47FF-AEF1-45CA553F4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411" y="11220032"/>
            <a:ext cx="1099339" cy="19308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CEB9867-11EB-4C56-BAA5-B767BB34815E}"/>
              </a:ext>
            </a:extLst>
          </p:cNvPr>
          <p:cNvSpPr/>
          <p:nvPr/>
        </p:nvSpPr>
        <p:spPr bwMode="auto">
          <a:xfrm>
            <a:off x="10972799" y="11670217"/>
            <a:ext cx="11603025" cy="1379313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CE2A4-1FB8-4586-85AA-D85E76D5BB03}"/>
              </a:ext>
            </a:extLst>
          </p:cNvPr>
          <p:cNvSpPr/>
          <p:nvPr/>
        </p:nvSpPr>
        <p:spPr bwMode="auto">
          <a:xfrm>
            <a:off x="10972800" y="533400"/>
            <a:ext cx="11603025" cy="552911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D75D15-FFE1-4081-92B4-A6A9CD3BB449}"/>
              </a:ext>
            </a:extLst>
          </p:cNvPr>
          <p:cNvGrpSpPr/>
          <p:nvPr/>
        </p:nvGrpSpPr>
        <p:grpSpPr>
          <a:xfrm>
            <a:off x="1967359" y="1013986"/>
            <a:ext cx="6833608" cy="11688027"/>
            <a:chOff x="737296" y="961173"/>
            <a:chExt cx="6833608" cy="11688027"/>
          </a:xfrm>
        </p:grpSpPr>
        <p:sp>
          <p:nvSpPr>
            <p:cNvPr id="11268" name="Rectangle 4"/>
            <p:cNvSpPr>
              <a:spLocks/>
            </p:cNvSpPr>
            <p:nvPr/>
          </p:nvSpPr>
          <p:spPr bwMode="auto">
            <a:xfrm>
              <a:off x="737296" y="4654502"/>
              <a:ext cx="6833608" cy="799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 can describe the legs of the Hexapod as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robotic manipulators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and since they are treated as manipulators, we can also draw a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kinematic diagram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a leg. The servomotors and the piston mechanisms, with the spring attachments, of the robot can be treated as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active joints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These two types of joints are </a:t>
              </a:r>
              <a:r>
                <a:rPr lang="en-GB" sz="3200" dirty="0">
                  <a:solidFill>
                    <a:srgbClr val="3690E2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revolute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GB" sz="3200" dirty="0">
                  <a:solidFill>
                    <a:srgbClr val="807AB8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prismatic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joints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32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269" name="Rectangle 5"/>
            <p:cNvSpPr>
              <a:spLocks/>
            </p:cNvSpPr>
            <p:nvPr/>
          </p:nvSpPr>
          <p:spPr bwMode="auto">
            <a:xfrm>
              <a:off x="737296" y="961173"/>
              <a:ext cx="6833608" cy="369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" charset="0"/>
                </a:rPr>
                <a:t>Forward</a:t>
              </a:r>
              <a:r>
                <a:rPr lang="en-US" sz="6400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 and </a:t>
              </a: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" charset="0"/>
                </a:rPr>
                <a:t>Inverse</a:t>
              </a:r>
              <a:r>
                <a:rPr lang="en-US" sz="6400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 kinematics of a</a:t>
              </a:r>
            </a:p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leg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725AF7-8975-4823-BD37-F6267A8A78F0}"/>
              </a:ext>
            </a:extLst>
          </p:cNvPr>
          <p:cNvGrpSpPr/>
          <p:nvPr/>
        </p:nvGrpSpPr>
        <p:grpSpPr>
          <a:xfrm>
            <a:off x="11668532" y="798235"/>
            <a:ext cx="10203175" cy="4999447"/>
            <a:chOff x="11630091" y="450718"/>
            <a:chExt cx="10203175" cy="4999447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E84375B-54D7-41B4-992F-609D2FA38C0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375430" y="2912271"/>
              <a:ext cx="0" cy="788898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287" name="Arrow: Curved Right 11286">
              <a:extLst>
                <a:ext uri="{FF2B5EF4-FFF2-40B4-BE49-F238E27FC236}">
                  <a16:creationId xmlns:a16="http://schemas.microsoft.com/office/drawing/2014/main" id="{BDF97138-2204-4C13-8E6D-2A5419672D2F}"/>
                </a:ext>
              </a:extLst>
            </p:cNvPr>
            <p:cNvSpPr/>
            <p:nvPr/>
          </p:nvSpPr>
          <p:spPr bwMode="auto">
            <a:xfrm>
              <a:off x="13125729" y="2812282"/>
              <a:ext cx="526229" cy="555947"/>
            </a:xfrm>
            <a:prstGeom prst="curvedRightArrow">
              <a:avLst/>
            </a:prstGeom>
            <a:solidFill>
              <a:srgbClr val="3690E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3" name="Flowchart: Magnetic Disk 2">
              <a:extLst>
                <a:ext uri="{FF2B5EF4-FFF2-40B4-BE49-F238E27FC236}">
                  <a16:creationId xmlns:a16="http://schemas.microsoft.com/office/drawing/2014/main" id="{24D172C5-1810-45B8-942E-DC3A26237B0F}"/>
                </a:ext>
              </a:extLst>
            </p:cNvPr>
            <p:cNvSpPr/>
            <p:nvPr/>
          </p:nvSpPr>
          <p:spPr bwMode="auto">
            <a:xfrm>
              <a:off x="12808345" y="3388500"/>
              <a:ext cx="1189416" cy="1554397"/>
            </a:xfrm>
            <a:prstGeom prst="flowChartMagneticDisk">
              <a:avLst/>
            </a:prstGeom>
            <a:noFill/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2D9AFD7-BD22-4FE5-8845-60C6067D0801}"/>
                </a:ext>
              </a:extLst>
            </p:cNvPr>
            <p:cNvSpPr/>
            <p:nvPr/>
          </p:nvSpPr>
          <p:spPr bwMode="auto">
            <a:xfrm rot="7903073">
              <a:off x="19016416" y="1587417"/>
              <a:ext cx="1163902" cy="1254359"/>
            </a:xfrm>
            <a:prstGeom prst="cube">
              <a:avLst/>
            </a:prstGeom>
            <a:noFill/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01EB212C-B6BE-459F-8942-F6DD4B3A152E}"/>
                </a:ext>
              </a:extLst>
            </p:cNvPr>
            <p:cNvSpPr/>
            <p:nvPr/>
          </p:nvSpPr>
          <p:spPr bwMode="auto">
            <a:xfrm rot="5400000">
              <a:off x="14421034" y="1477268"/>
              <a:ext cx="1208976" cy="1529250"/>
            </a:xfrm>
            <a:prstGeom prst="flowChartMagneticDisk">
              <a:avLst/>
            </a:prstGeom>
            <a:noFill/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8" name="Flowchart: Magnetic Disk 27">
              <a:extLst>
                <a:ext uri="{FF2B5EF4-FFF2-40B4-BE49-F238E27FC236}">
                  <a16:creationId xmlns:a16="http://schemas.microsoft.com/office/drawing/2014/main" id="{A4282C8B-3A24-40C9-A56C-168CA7142BA7}"/>
                </a:ext>
              </a:extLst>
            </p:cNvPr>
            <p:cNvSpPr/>
            <p:nvPr/>
          </p:nvSpPr>
          <p:spPr bwMode="auto">
            <a:xfrm rot="2700000">
              <a:off x="16613140" y="479159"/>
              <a:ext cx="1208976" cy="1529250"/>
            </a:xfrm>
            <a:prstGeom prst="flowChartMagneticDisk">
              <a:avLst/>
            </a:prstGeom>
            <a:noFill/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9FDA79-7EE3-444C-8BC1-793CC0A40C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788845" y="4717414"/>
              <a:ext cx="1019500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3E5729-9A29-4CF8-AC30-D0C7BFA9B1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997761" y="4701121"/>
              <a:ext cx="1019500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A42379-3F15-494E-BBC7-BAB71A4CADFB}"/>
                </a:ext>
              </a:extLst>
            </p:cNvPr>
            <p:cNvCxnSpPr>
              <a:cxnSpLocks/>
            </p:cNvCxnSpPr>
            <p:nvPr/>
          </p:nvCxnSpPr>
          <p:spPr bwMode="auto">
            <a:xfrm rot="8100000" flipH="1">
              <a:off x="11630091" y="5083788"/>
              <a:ext cx="1036265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74D6777-3F1F-478C-94E8-46FA750171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2508672" y="4890125"/>
              <a:ext cx="526229" cy="560039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5492D6D-09C9-49AB-BA1E-3135DA7CD3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276866" y="4890125"/>
              <a:ext cx="473725" cy="560039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526DEBD-7083-4164-8820-B7450F40FBE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997762" y="4697411"/>
              <a:ext cx="623027" cy="752754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B07689-E4AA-433C-97FC-27B1488082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372167" y="2218865"/>
              <a:ext cx="0" cy="911916"/>
            </a:xfrm>
            <a:prstGeom prst="line">
              <a:avLst/>
            </a:prstGeom>
            <a:solidFill>
              <a:schemeClr val="bg1"/>
            </a:solid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F8171B4-669F-478A-8314-6D61DDE85A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327961" y="2241893"/>
              <a:ext cx="924440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87E49C7-1A5C-4337-8BDB-E55C269D3E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174398" y="1771475"/>
              <a:ext cx="522317" cy="481556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CAF752-1D97-4A82-B74B-3D8408D8AA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566010" y="655259"/>
              <a:ext cx="251358" cy="270902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BF140EE-0046-4679-A2E0-CF5DADB98B0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966685" y="480086"/>
              <a:ext cx="1225681" cy="1220407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0F238C8-DE3C-4288-9AE4-102AF408BC5B}"/>
                </a:ext>
              </a:extLst>
            </p:cNvPr>
            <p:cNvCxnSpPr>
              <a:cxnSpLocks/>
              <a:endCxn id="4" idx="0"/>
            </p:cNvCxnSpPr>
            <p:nvPr/>
          </p:nvCxnSpPr>
          <p:spPr bwMode="auto">
            <a:xfrm flipH="1" flipV="1">
              <a:off x="19971262" y="2747422"/>
              <a:ext cx="964244" cy="1016632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285" name="Flowchart: Connector 11284">
              <a:extLst>
                <a:ext uri="{FF2B5EF4-FFF2-40B4-BE49-F238E27FC236}">
                  <a16:creationId xmlns:a16="http://schemas.microsoft.com/office/drawing/2014/main" id="{6F85F6BD-514C-4C48-82A9-08DA06B299C9}"/>
                </a:ext>
              </a:extLst>
            </p:cNvPr>
            <p:cNvSpPr/>
            <p:nvPr/>
          </p:nvSpPr>
          <p:spPr bwMode="auto">
            <a:xfrm rot="18540752">
              <a:off x="20805674" y="3607278"/>
              <a:ext cx="1035684" cy="1019500"/>
            </a:xfrm>
            <a:prstGeom prst="flowChartConnector">
              <a:avLst/>
            </a:prstGeom>
            <a:noFill/>
            <a:ln w="762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86" name="TextBox 11285">
                  <a:extLst>
                    <a:ext uri="{FF2B5EF4-FFF2-40B4-BE49-F238E27FC236}">
                      <a16:creationId xmlns:a16="http://schemas.microsoft.com/office/drawing/2014/main" id="{94FBA2A5-9934-40DF-9A02-33387420B76D}"/>
                    </a:ext>
                  </a:extLst>
                </p:cNvPr>
                <p:cNvSpPr txBox="1"/>
                <p:nvPr/>
              </p:nvSpPr>
              <p:spPr>
                <a:xfrm>
                  <a:off x="13160318" y="4068242"/>
                  <a:ext cx="61177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3690E2"/>
                    </a:solidFill>
                  </a:endParaRPr>
                </a:p>
              </p:txBody>
            </p:sp>
          </mc:Choice>
          <mc:Fallback xmlns="">
            <p:sp>
              <p:nvSpPr>
                <p:cNvPr id="11286" name="TextBox 11285">
                  <a:extLst>
                    <a:ext uri="{FF2B5EF4-FFF2-40B4-BE49-F238E27FC236}">
                      <a16:creationId xmlns:a16="http://schemas.microsoft.com/office/drawing/2014/main" id="{94FBA2A5-9934-40DF-9A02-33387420B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60318" y="4068242"/>
                  <a:ext cx="611771" cy="6155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5F9061-E601-445E-A518-71DA1F111900}"/>
                    </a:ext>
                  </a:extLst>
                </p:cNvPr>
                <p:cNvSpPr txBox="1"/>
                <p:nvPr/>
              </p:nvSpPr>
              <p:spPr>
                <a:xfrm>
                  <a:off x="14635834" y="1946756"/>
                  <a:ext cx="463282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3690E2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15F9061-E601-445E-A518-71DA1F111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834" y="1946756"/>
                  <a:ext cx="463282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11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AFEA014-E0EE-499D-8FA0-FF2D5CE50B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17963" y="2239973"/>
              <a:ext cx="423882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8" name="Arrow: Curved Right 97">
              <a:extLst>
                <a:ext uri="{FF2B5EF4-FFF2-40B4-BE49-F238E27FC236}">
                  <a16:creationId xmlns:a16="http://schemas.microsoft.com/office/drawing/2014/main" id="{AB1FA678-2429-4803-9FBA-E5076F1ADDB4}"/>
                </a:ext>
              </a:extLst>
            </p:cNvPr>
            <p:cNvSpPr/>
            <p:nvPr/>
          </p:nvSpPr>
          <p:spPr bwMode="auto">
            <a:xfrm rot="5556505">
              <a:off x="15576411" y="1959448"/>
              <a:ext cx="534882" cy="546953"/>
            </a:xfrm>
            <a:prstGeom prst="curvedRightArrow">
              <a:avLst/>
            </a:prstGeom>
            <a:solidFill>
              <a:srgbClr val="3690E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1E21CC-9F4E-487B-9D46-C2312BAA3D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899948" y="2239973"/>
              <a:ext cx="314589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9447532-4CF6-4B69-8E9B-10C6035A24F8}"/>
                    </a:ext>
                  </a:extLst>
                </p:cNvPr>
                <p:cNvSpPr txBox="1"/>
                <p:nvPr/>
              </p:nvSpPr>
              <p:spPr>
                <a:xfrm>
                  <a:off x="16837135" y="1003895"/>
                  <a:ext cx="62363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3690E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3690E2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9447532-4CF6-4B69-8E9B-10C6035A24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7135" y="1003895"/>
                  <a:ext cx="623632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Arrow: Curved Right 107">
              <a:extLst>
                <a:ext uri="{FF2B5EF4-FFF2-40B4-BE49-F238E27FC236}">
                  <a16:creationId xmlns:a16="http://schemas.microsoft.com/office/drawing/2014/main" id="{FB3674E3-5800-40C8-892B-ED98C7B43029}"/>
                </a:ext>
              </a:extLst>
            </p:cNvPr>
            <p:cNvSpPr/>
            <p:nvPr/>
          </p:nvSpPr>
          <p:spPr bwMode="auto">
            <a:xfrm rot="2796209">
              <a:off x="17531896" y="470811"/>
              <a:ext cx="534882" cy="546953"/>
            </a:xfrm>
            <a:prstGeom prst="curvedRightArrow">
              <a:avLst/>
            </a:prstGeom>
            <a:solidFill>
              <a:srgbClr val="3690E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652F1F7-6BD5-4389-B79F-51359C61E1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367" y="450718"/>
              <a:ext cx="186129" cy="204542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07" name="Arrow: Left-Right 11306">
              <a:extLst>
                <a:ext uri="{FF2B5EF4-FFF2-40B4-BE49-F238E27FC236}">
                  <a16:creationId xmlns:a16="http://schemas.microsoft.com/office/drawing/2014/main" id="{1D1875E5-0276-478F-8AFE-4F573AED55D9}"/>
                </a:ext>
              </a:extLst>
            </p:cNvPr>
            <p:cNvSpPr/>
            <p:nvPr/>
          </p:nvSpPr>
          <p:spPr bwMode="auto">
            <a:xfrm rot="2491537">
              <a:off x="19512825" y="1365479"/>
              <a:ext cx="1046066" cy="304710"/>
            </a:xfrm>
            <a:prstGeom prst="leftRightArrow">
              <a:avLst/>
            </a:prstGeom>
            <a:solidFill>
              <a:srgbClr val="807AB8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DA964E3D-7A63-4040-83D7-1E78DD812257}"/>
                    </a:ext>
                  </a:extLst>
                </p:cNvPr>
                <p:cNvSpPr txBox="1"/>
                <p:nvPr/>
              </p:nvSpPr>
              <p:spPr>
                <a:xfrm>
                  <a:off x="19441656" y="1725108"/>
                  <a:ext cx="42825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807AB8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sz="4000" dirty="0">
                    <a:solidFill>
                      <a:srgbClr val="807AB8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DA964E3D-7A63-4040-83D7-1E78DD812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1656" y="1725108"/>
                  <a:ext cx="428259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F2ECB36-E2BC-4475-9BEC-9646BF5ADABA}"/>
                    </a:ext>
                  </a:extLst>
                </p:cNvPr>
                <p:cNvSpPr txBox="1"/>
                <p:nvPr/>
              </p:nvSpPr>
              <p:spPr>
                <a:xfrm>
                  <a:off x="13466204" y="1455303"/>
                  <a:ext cx="62658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BF2ECB36-E2BC-4475-9BEC-9646BF5ADA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6204" y="1455303"/>
                  <a:ext cx="626582" cy="615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CCA8FA1-FF95-4D55-A1B6-8F5906908D8E}"/>
                    </a:ext>
                  </a:extLst>
                </p:cNvPr>
                <p:cNvSpPr txBox="1"/>
                <p:nvPr/>
              </p:nvSpPr>
              <p:spPr>
                <a:xfrm>
                  <a:off x="16509435" y="1852604"/>
                  <a:ext cx="63844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CCA8FA1-FF95-4D55-A1B6-8F5906908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9435" y="1852604"/>
                  <a:ext cx="638445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77DF371-A589-4C14-9AF7-2961A9B86569}"/>
                    </a:ext>
                  </a:extLst>
                </p:cNvPr>
                <p:cNvSpPr txBox="1"/>
                <p:nvPr/>
              </p:nvSpPr>
              <p:spPr>
                <a:xfrm>
                  <a:off x="18637049" y="482091"/>
                  <a:ext cx="63844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77DF371-A589-4C14-9AF7-2961A9B86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37049" y="482091"/>
                  <a:ext cx="638445" cy="615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1FB49C4-64A8-4778-A68C-C64776CCEDC4}"/>
                    </a:ext>
                  </a:extLst>
                </p:cNvPr>
                <p:cNvSpPr txBox="1"/>
                <p:nvPr/>
              </p:nvSpPr>
              <p:spPr>
                <a:xfrm>
                  <a:off x="20577635" y="2597717"/>
                  <a:ext cx="63844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51FB49C4-64A8-4778-A68C-C64776CCE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7635" y="2597717"/>
                  <a:ext cx="638445" cy="61555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11" name="Table 11310">
                <a:extLst>
                  <a:ext uri="{FF2B5EF4-FFF2-40B4-BE49-F238E27FC236}">
                    <a16:creationId xmlns:a16="http://schemas.microsoft.com/office/drawing/2014/main" id="{112D07DF-2065-4D8A-B5F5-D6C45E80A5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951102"/>
                  </p:ext>
                </p:extLst>
              </p:nvPr>
            </p:nvGraphicFramePr>
            <p:xfrm>
              <a:off x="10972800" y="6580367"/>
              <a:ext cx="11603025" cy="4572000"/>
            </p:xfrm>
            <a:graphic>
              <a:graphicData uri="http://schemas.openxmlformats.org/drawingml/2006/table">
                <a:tbl>
                  <a:tblPr firstRow="1" firstCol="1">
                    <a:tableStyleId>{2D5ABB26-0587-4C30-8999-92F81FD0307C}</a:tableStyleId>
                  </a:tblPr>
                  <a:tblGrid>
                    <a:gridCol w="2320605">
                      <a:extLst>
                        <a:ext uri="{9D8B030D-6E8A-4147-A177-3AD203B41FA5}">
                          <a16:colId xmlns:a16="http://schemas.microsoft.com/office/drawing/2014/main" val="2502631362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664425875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583080889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1199791196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1748337196"/>
                        </a:ext>
                      </a:extLst>
                    </a:gridCol>
                  </a:tblGrid>
                  <a:tr h="7935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links</a:t>
                          </a:r>
                          <a:endParaRPr lang="en-US" sz="3600" b="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8648267"/>
                      </a:ext>
                    </a:extLst>
                  </a:tr>
                  <a:tr h="7935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 → 1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90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7683307"/>
                      </a:ext>
                    </a:extLst>
                  </a:tr>
                  <a:tr h="7935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1 → 2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180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9061"/>
                      </a:ext>
                    </a:extLst>
                  </a:tr>
                  <a:tr h="7935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2 → 3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-90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82593"/>
                      </a:ext>
                    </a:extLst>
                  </a:tr>
                  <a:tr h="7935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3 → 4</a:t>
                          </a:r>
                          <a:endParaRPr lang="en-US" sz="3600" b="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0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40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0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4000" b="0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40308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11" name="Table 11310">
                <a:extLst>
                  <a:ext uri="{FF2B5EF4-FFF2-40B4-BE49-F238E27FC236}">
                    <a16:creationId xmlns:a16="http://schemas.microsoft.com/office/drawing/2014/main" id="{112D07DF-2065-4D8A-B5F5-D6C45E80A5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951102"/>
                  </p:ext>
                </p:extLst>
              </p:nvPr>
            </p:nvGraphicFramePr>
            <p:xfrm>
              <a:off x="10972800" y="6580367"/>
              <a:ext cx="11603025" cy="4572000"/>
            </p:xfrm>
            <a:graphic>
              <a:graphicData uri="http://schemas.openxmlformats.org/drawingml/2006/table">
                <a:tbl>
                  <a:tblPr firstRow="1" firstCol="1">
                    <a:tableStyleId>{2D5ABB26-0587-4C30-8999-92F81FD0307C}</a:tableStyleId>
                  </a:tblPr>
                  <a:tblGrid>
                    <a:gridCol w="2320605">
                      <a:extLst>
                        <a:ext uri="{9D8B030D-6E8A-4147-A177-3AD203B41FA5}">
                          <a16:colId xmlns:a16="http://schemas.microsoft.com/office/drawing/2014/main" val="2502631362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664425875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583080889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1199791196"/>
                        </a:ext>
                      </a:extLst>
                    </a:gridCol>
                    <a:gridCol w="2320605">
                      <a:extLst>
                        <a:ext uri="{9D8B030D-6E8A-4147-A177-3AD203B41FA5}">
                          <a16:colId xmlns:a16="http://schemas.microsoft.com/office/drawing/2014/main" val="1748337196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links</a:t>
                          </a:r>
                          <a:endParaRPr lang="en-US" sz="3600" b="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50000"/>
                            <a:alpha val="51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100000" r="-299738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00526" r="-200526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299738" r="-100000" b="-4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11"/>
                          <a:stretch>
                            <a:fillRect l="-399738" b="-4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864826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 → 1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100000" t="-100000" r="-299738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90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299738" t="-100000" r="-100000" b="-3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99738" t="-100000" b="-3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768330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1 → 2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100000" t="-198675" r="-299738" b="-221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180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299738" t="-198675" r="-100000" b="-221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99738" t="-198675" b="-2211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906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2 → 3</a:t>
                          </a:r>
                          <a:endParaRPr lang="en-US" sz="3600" b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100000" t="-300667" r="-299738" b="-1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-90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299738" t="-300667" r="-100000" b="-1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99738" t="-300667" b="-12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8259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3 → 4</a:t>
                          </a:r>
                          <a:endParaRPr lang="en-US" sz="3600" b="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1">
                            <a:lumMod val="50000"/>
                            <a:alpha val="17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100000" t="-400667" r="-299738" b="-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400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a:t>0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  <a:cs typeface="Open Sans" panose="020B0606030504020204" pitchFamily="34" charset="0"/>
                          </a:endParaRPr>
                        </a:p>
                      </a:txBody>
                      <a:tcPr marL="68580" marR="68580" marT="0" marB="0">
                        <a:solidFill>
                          <a:srgbClr val="89D9C0">
                            <a:alpha val="39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11"/>
                          <a:stretch>
                            <a:fillRect l="-399738" t="-400667" b="-2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40308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CB617C-51AF-4B8B-BAA6-7B3E0C2035C1}"/>
                  </a:ext>
                </a:extLst>
              </p:cNvPr>
              <p:cNvSpPr txBox="1"/>
              <p:nvPr/>
            </p:nvSpPr>
            <p:spPr>
              <a:xfrm>
                <a:off x="10972800" y="12027890"/>
                <a:ext cx="1160302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𝑇𝑟𝑎𝑛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𝑅𝑜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𝑇𝑟𝑎𝑛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𝑅𝑜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DCB617C-51AF-4B8B-BAA6-7B3E0C20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0" y="12027890"/>
                <a:ext cx="11603025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0155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5">
            <a:extLst>
              <a:ext uri="{FF2B5EF4-FFF2-40B4-BE49-F238E27FC236}">
                <a16:creationId xmlns:a16="http://schemas.microsoft.com/office/drawing/2014/main" id="{9C983882-6D6D-44DE-9BEF-36ED72E8F8BE}"/>
              </a:ext>
            </a:extLst>
          </p:cNvPr>
          <p:cNvSpPr>
            <a:spLocks/>
          </p:cNvSpPr>
          <p:nvPr/>
        </p:nvSpPr>
        <p:spPr bwMode="auto">
          <a:xfrm>
            <a:off x="12325168" y="4267200"/>
            <a:ext cx="11966446" cy="86867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254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D7A6DD10-6F28-452D-9CF2-A0709D6150DC}"/>
              </a:ext>
            </a:extLst>
          </p:cNvPr>
          <p:cNvSpPr>
            <a:spLocks/>
          </p:cNvSpPr>
          <p:nvPr/>
        </p:nvSpPr>
        <p:spPr bwMode="auto">
          <a:xfrm>
            <a:off x="79320" y="4267200"/>
            <a:ext cx="12112680" cy="8686799"/>
          </a:xfrm>
          <a:prstGeom prst="rect">
            <a:avLst/>
          </a:prstGeom>
          <a:solidFill>
            <a:srgbClr val="618292">
              <a:alpha val="9999"/>
            </a:srgbClr>
          </a:solidFill>
          <a:ln w="25400" cap="flat">
            <a:solidFill>
              <a:srgbClr val="605B8A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6" name="AutoShape 10"/>
          <p:cNvSpPr>
            <a:spLocks/>
          </p:cNvSpPr>
          <p:nvPr/>
        </p:nvSpPr>
        <p:spPr bwMode="auto">
          <a:xfrm>
            <a:off x="2095090" y="10852944"/>
            <a:ext cx="9870770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6CF226F1-A045-40BF-9CF4-B9C3098DB34B}"/>
              </a:ext>
            </a:extLst>
          </p:cNvPr>
          <p:cNvSpPr>
            <a:spLocks/>
          </p:cNvSpPr>
          <p:nvPr/>
        </p:nvSpPr>
        <p:spPr bwMode="auto">
          <a:xfrm>
            <a:off x="1016802" y="497981"/>
            <a:ext cx="18812380" cy="127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dirty="0">
                <a:solidFill>
                  <a:srgbClr val="89D9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charset="0"/>
              </a:rPr>
              <a:t>Proposed</a:t>
            </a:r>
            <a:r>
              <a:rPr lang="en-US" sz="6400" dirty="0">
                <a:solidFill>
                  <a:srgbClr val="89D9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 charset="0"/>
              </a:rPr>
              <a:t> gait </a:t>
            </a:r>
            <a:r>
              <a:rPr lang="en-US" sz="6400" dirty="0">
                <a:solidFill>
                  <a:srgbClr val="89D9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charset="0"/>
              </a:rPr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">
                <a:extLst>
                  <a:ext uri="{FF2B5EF4-FFF2-40B4-BE49-F238E27FC236}">
                    <a16:creationId xmlns:a16="http://schemas.microsoft.com/office/drawing/2014/main" id="{4CB8BBE7-D4A7-4F32-BA78-18FAD8CAD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6802" y="1600200"/>
                <a:ext cx="21616295" cy="1822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indent="4572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legs of the Hexapod will be coded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GB" sz="3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where the notations represent the right and left legs of the robot.</a:t>
                </a:r>
                <a:endParaRPr lang="en-US" sz="54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5" name="Rectangle 4">
                <a:extLst>
                  <a:ext uri="{FF2B5EF4-FFF2-40B4-BE49-F238E27FC236}">
                    <a16:creationId xmlns:a16="http://schemas.microsoft.com/office/drawing/2014/main" id="{4CB8BBE7-D4A7-4F32-BA78-18FAD8CAD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6802" y="1600200"/>
                <a:ext cx="21616295" cy="1822194"/>
              </a:xfrm>
              <a:prstGeom prst="rect">
                <a:avLst/>
              </a:prstGeom>
              <a:blipFill>
                <a:blip r:embed="rId2"/>
                <a:stretch>
                  <a:fillRect l="-1297" b="-805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6">
            <a:extLst>
              <a:ext uri="{FF2B5EF4-FFF2-40B4-BE49-F238E27FC236}">
                <a16:creationId xmlns:a16="http://schemas.microsoft.com/office/drawing/2014/main" id="{23A37260-9092-4111-9ADF-F0BDE3B06D15}"/>
              </a:ext>
            </a:extLst>
          </p:cNvPr>
          <p:cNvSpPr>
            <a:spLocks/>
          </p:cNvSpPr>
          <p:nvPr/>
        </p:nvSpPr>
        <p:spPr bwMode="auto">
          <a:xfrm>
            <a:off x="1916753" y="4395796"/>
            <a:ext cx="8369300" cy="1037353"/>
          </a:xfrm>
          <a:prstGeom prst="rect">
            <a:avLst/>
          </a:prstGeom>
          <a:noFill/>
          <a:ln>
            <a:noFill/>
          </a:ln>
          <a:effectLst>
            <a:outerShdw blurRad="38100" dist="126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9C38F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rPr>
              <a:t>Tripod</a:t>
            </a:r>
            <a:r>
              <a:rPr lang="en-US" sz="4800" dirty="0">
                <a:solidFill>
                  <a:srgbClr val="19C38F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gait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EE8253AA-182B-4074-B269-61605AD9808F}"/>
              </a:ext>
            </a:extLst>
          </p:cNvPr>
          <p:cNvSpPr>
            <a:spLocks/>
          </p:cNvSpPr>
          <p:nvPr/>
        </p:nvSpPr>
        <p:spPr bwMode="auto">
          <a:xfrm>
            <a:off x="14123741" y="4358551"/>
            <a:ext cx="8369300" cy="1111841"/>
          </a:xfrm>
          <a:prstGeom prst="rect">
            <a:avLst/>
          </a:prstGeom>
          <a:noFill/>
          <a:ln>
            <a:noFill/>
          </a:ln>
          <a:effectLst>
            <a:outerShdw blurRad="38100" dist="126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D3D4D4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rPr>
              <a:t>Metachronal</a:t>
            </a:r>
            <a:r>
              <a:rPr lang="en-US" sz="4800" dirty="0">
                <a:solidFill>
                  <a:srgbClr val="D3D4D4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gait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888A62-1774-4138-BF4E-3B58DEC94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557023"/>
                  </p:ext>
                </p:extLst>
              </p:nvPr>
            </p:nvGraphicFramePr>
            <p:xfrm>
              <a:off x="-6532" y="5500065"/>
              <a:ext cx="1904999" cy="610258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904999">
                      <a:extLst>
                        <a:ext uri="{9D8B030D-6E8A-4147-A177-3AD203B41FA5}">
                          <a16:colId xmlns:a16="http://schemas.microsoft.com/office/drawing/2014/main" val="3929505822"/>
                        </a:ext>
                      </a:extLst>
                    </a:gridCol>
                  </a:tblGrid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280754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8284726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01280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5304908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4573273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rgbClr val="89D9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rgbClr val="89D9C0"/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5841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2888A62-1774-4138-BF4E-3B58DEC94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7557023"/>
                  </p:ext>
                </p:extLst>
              </p:nvPr>
            </p:nvGraphicFramePr>
            <p:xfrm>
              <a:off x="-6532" y="5500065"/>
              <a:ext cx="1904999" cy="610258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904999">
                      <a:extLst>
                        <a:ext uri="{9D8B030D-6E8A-4147-A177-3AD203B41FA5}">
                          <a16:colId xmlns:a16="http://schemas.microsoft.com/office/drawing/2014/main" val="3929505822"/>
                        </a:ext>
                      </a:extLst>
                    </a:gridCol>
                  </a:tblGrid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80754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8284726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01280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5304908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4573273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8411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A246757-CA3F-499D-9748-68C05F23F25C}"/>
              </a:ext>
            </a:extLst>
          </p:cNvPr>
          <p:cNvGrpSpPr/>
          <p:nvPr/>
        </p:nvGrpSpPr>
        <p:grpSpPr>
          <a:xfrm>
            <a:off x="2139259" y="5855552"/>
            <a:ext cx="3273552" cy="2370513"/>
            <a:chOff x="2138172" y="6251862"/>
            <a:chExt cx="6547104" cy="2370513"/>
          </a:xfrm>
          <a:solidFill>
            <a:srgbClr val="89D9C0"/>
          </a:solidFill>
        </p:grpSpPr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68B9234B-5E1E-4D39-8F8B-671B5314F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172" y="6251862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11F4FD7C-A75E-40F7-AED8-A9C080DAD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53" name="AutoShape 11">
              <a:extLst>
                <a:ext uri="{FF2B5EF4-FFF2-40B4-BE49-F238E27FC236}">
                  <a16:creationId xmlns:a16="http://schemas.microsoft.com/office/drawing/2014/main" id="{0422EF2A-2683-49F0-BCEF-F3655E62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264" y="8253875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8A5333-3ED8-4231-9CAB-0B1F47506944}"/>
              </a:ext>
            </a:extLst>
          </p:cNvPr>
          <p:cNvGrpSpPr/>
          <p:nvPr/>
        </p:nvGrpSpPr>
        <p:grpSpPr>
          <a:xfrm>
            <a:off x="5421955" y="8877353"/>
            <a:ext cx="3273552" cy="2386078"/>
            <a:chOff x="5411724" y="6246478"/>
            <a:chExt cx="6547104" cy="2386078"/>
          </a:xfrm>
          <a:solidFill>
            <a:srgbClr val="89D9C0"/>
          </a:solidFill>
        </p:grpSpPr>
        <p:sp>
          <p:nvSpPr>
            <p:cNvPr id="60" name="AutoShape 11">
              <a:extLst>
                <a:ext uri="{FF2B5EF4-FFF2-40B4-BE49-F238E27FC236}">
                  <a16:creationId xmlns:a16="http://schemas.microsoft.com/office/drawing/2014/main" id="{871220EE-B52E-48A3-A0E7-1C7F589DA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6246478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61" name="AutoShape 11">
              <a:extLst>
                <a:ext uri="{FF2B5EF4-FFF2-40B4-BE49-F238E27FC236}">
                  <a16:creationId xmlns:a16="http://schemas.microsoft.com/office/drawing/2014/main" id="{2DC24DCF-E946-485E-8150-C8D4393C6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62" name="AutoShape 11">
              <a:extLst>
                <a:ext uri="{FF2B5EF4-FFF2-40B4-BE49-F238E27FC236}">
                  <a16:creationId xmlns:a16="http://schemas.microsoft.com/office/drawing/2014/main" id="{69213BF5-1D1A-47C4-86E2-1C4E44245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8264056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2">
                <a:extLst>
                  <a:ext uri="{FF2B5EF4-FFF2-40B4-BE49-F238E27FC236}">
                    <a16:creationId xmlns:a16="http://schemas.microsoft.com/office/drawing/2014/main" id="{144525E2-0466-4E9D-840B-7377C722AB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8348467"/>
                  </p:ext>
                </p:extLst>
              </p:nvPr>
            </p:nvGraphicFramePr>
            <p:xfrm>
              <a:off x="12325167" y="5500065"/>
              <a:ext cx="1904999" cy="610258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904999">
                      <a:extLst>
                        <a:ext uri="{9D8B030D-6E8A-4147-A177-3AD203B41FA5}">
                          <a16:colId xmlns:a16="http://schemas.microsoft.com/office/drawing/2014/main" val="3929505822"/>
                        </a:ext>
                      </a:extLst>
                    </a:gridCol>
                  </a:tblGrid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280754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08284726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901280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5304908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4573273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8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GB" sz="4800" b="1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alibri" panose="020F050202020403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48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5841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2">
                <a:extLst>
                  <a:ext uri="{FF2B5EF4-FFF2-40B4-BE49-F238E27FC236}">
                    <a16:creationId xmlns:a16="http://schemas.microsoft.com/office/drawing/2014/main" id="{144525E2-0466-4E9D-840B-7377C722AB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8348467"/>
                  </p:ext>
                </p:extLst>
              </p:nvPr>
            </p:nvGraphicFramePr>
            <p:xfrm>
              <a:off x="12325167" y="5500065"/>
              <a:ext cx="1904999" cy="610258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904999">
                      <a:extLst>
                        <a:ext uri="{9D8B030D-6E8A-4147-A177-3AD203B41FA5}">
                          <a16:colId xmlns:a16="http://schemas.microsoft.com/office/drawing/2014/main" val="3929505822"/>
                        </a:ext>
                      </a:extLst>
                    </a:gridCol>
                  </a:tblGrid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280754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8284726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012809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5304908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4573273"/>
                      </a:ext>
                    </a:extLst>
                  </a:tr>
                  <a:tr h="10170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58411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B8F7F4B8-98F3-4AF6-B88D-E7C8C03DD2F1}"/>
              </a:ext>
            </a:extLst>
          </p:cNvPr>
          <p:cNvGrpSpPr/>
          <p:nvPr/>
        </p:nvGrpSpPr>
        <p:grpSpPr>
          <a:xfrm>
            <a:off x="14277122" y="5882328"/>
            <a:ext cx="4910328" cy="2380694"/>
            <a:chOff x="2138172" y="6251862"/>
            <a:chExt cx="9820656" cy="2380694"/>
          </a:xfrm>
          <a:solidFill>
            <a:srgbClr val="D3D4D4"/>
          </a:solidFill>
        </p:grpSpPr>
        <p:sp>
          <p:nvSpPr>
            <p:cNvPr id="66" name="AutoShape 11">
              <a:extLst>
                <a:ext uri="{FF2B5EF4-FFF2-40B4-BE49-F238E27FC236}">
                  <a16:creationId xmlns:a16="http://schemas.microsoft.com/office/drawing/2014/main" id="{51EF5060-8E2F-4B53-98BD-F09B86746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172" y="6251862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67" name="AutoShape 11">
              <a:extLst>
                <a:ext uri="{FF2B5EF4-FFF2-40B4-BE49-F238E27FC236}">
                  <a16:creationId xmlns:a16="http://schemas.microsoft.com/office/drawing/2014/main" id="{F19A9AF4-C1DF-4BB1-9A44-F329F40CB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68" name="AutoShape 11">
              <a:extLst>
                <a:ext uri="{FF2B5EF4-FFF2-40B4-BE49-F238E27FC236}">
                  <a16:creationId xmlns:a16="http://schemas.microsoft.com/office/drawing/2014/main" id="{33E38E62-82D3-4C1E-9915-ED12E787C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8264056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1AF3DEC-84C5-4854-899E-3F61094119EA}"/>
              </a:ext>
            </a:extLst>
          </p:cNvPr>
          <p:cNvGrpSpPr/>
          <p:nvPr/>
        </p:nvGrpSpPr>
        <p:grpSpPr>
          <a:xfrm rot="10800000" flipV="1">
            <a:off x="19150399" y="8907751"/>
            <a:ext cx="4910328" cy="2380694"/>
            <a:chOff x="2138172" y="6251862"/>
            <a:chExt cx="9820656" cy="2380694"/>
          </a:xfrm>
          <a:solidFill>
            <a:srgbClr val="D3D4D4"/>
          </a:solidFill>
        </p:grpSpPr>
        <p:sp>
          <p:nvSpPr>
            <p:cNvPr id="70" name="AutoShape 11">
              <a:extLst>
                <a:ext uri="{FF2B5EF4-FFF2-40B4-BE49-F238E27FC236}">
                  <a16:creationId xmlns:a16="http://schemas.microsoft.com/office/drawing/2014/main" id="{84CC9B30-BFEF-490F-8A71-5038B2CC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172" y="6251862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71" name="AutoShape 11">
              <a:extLst>
                <a:ext uri="{FF2B5EF4-FFF2-40B4-BE49-F238E27FC236}">
                  <a16:creationId xmlns:a16="http://schemas.microsoft.com/office/drawing/2014/main" id="{CFF9CB20-DDD0-49D8-9131-6494B1856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60395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72" name="AutoShape 11">
              <a:extLst>
                <a:ext uri="{FF2B5EF4-FFF2-40B4-BE49-F238E27FC236}">
                  <a16:creationId xmlns:a16="http://schemas.microsoft.com/office/drawing/2014/main" id="{AB0C5F05-D664-49F0-895E-74063CA22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8264056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72939C0-FE5A-485D-BB25-E54A2C170E4D}"/>
              </a:ext>
            </a:extLst>
          </p:cNvPr>
          <p:cNvGrpSpPr/>
          <p:nvPr/>
        </p:nvGrpSpPr>
        <p:grpSpPr>
          <a:xfrm>
            <a:off x="5405191" y="5857586"/>
            <a:ext cx="3273552" cy="2370513"/>
            <a:chOff x="2138172" y="6251862"/>
            <a:chExt cx="6547104" cy="2370513"/>
          </a:xfrm>
          <a:solidFill>
            <a:srgbClr val="89D9C0"/>
          </a:solidFill>
        </p:grpSpPr>
        <p:sp>
          <p:nvSpPr>
            <p:cNvPr id="74" name="AutoShape 11">
              <a:extLst>
                <a:ext uri="{FF2B5EF4-FFF2-40B4-BE49-F238E27FC236}">
                  <a16:creationId xmlns:a16="http://schemas.microsoft.com/office/drawing/2014/main" id="{FFF57F50-5456-4E7E-9DA2-A90EAB014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172" y="6251862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75" name="AutoShape 11">
              <a:extLst>
                <a:ext uri="{FF2B5EF4-FFF2-40B4-BE49-F238E27FC236}">
                  <a16:creationId xmlns:a16="http://schemas.microsoft.com/office/drawing/2014/main" id="{44E512CB-E18D-4B69-9662-0C0575E0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76" name="AutoShape 11">
              <a:extLst>
                <a:ext uri="{FF2B5EF4-FFF2-40B4-BE49-F238E27FC236}">
                  <a16:creationId xmlns:a16="http://schemas.microsoft.com/office/drawing/2014/main" id="{5A49DAE0-DE1F-44B0-8FFB-28DEF239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264" y="8253875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9C19DA-C061-4CFF-ACBC-10E2540167AC}"/>
              </a:ext>
            </a:extLst>
          </p:cNvPr>
          <p:cNvGrpSpPr/>
          <p:nvPr/>
        </p:nvGrpSpPr>
        <p:grpSpPr>
          <a:xfrm>
            <a:off x="2139259" y="8886066"/>
            <a:ext cx="3273552" cy="2386078"/>
            <a:chOff x="5411724" y="6246478"/>
            <a:chExt cx="6547104" cy="2386078"/>
          </a:xfrm>
          <a:solidFill>
            <a:srgbClr val="89D9C0"/>
          </a:solidFill>
        </p:grpSpPr>
        <p:sp>
          <p:nvSpPr>
            <p:cNvPr id="78" name="AutoShape 11">
              <a:extLst>
                <a:ext uri="{FF2B5EF4-FFF2-40B4-BE49-F238E27FC236}">
                  <a16:creationId xmlns:a16="http://schemas.microsoft.com/office/drawing/2014/main" id="{921C914E-02A5-4DA0-8158-1FB51AFF3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6246478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79" name="AutoShape 11">
              <a:extLst>
                <a:ext uri="{FF2B5EF4-FFF2-40B4-BE49-F238E27FC236}">
                  <a16:creationId xmlns:a16="http://schemas.microsoft.com/office/drawing/2014/main" id="{74062460-42B4-4CDE-9F4E-651841B18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80" name="AutoShape 11">
              <a:extLst>
                <a:ext uri="{FF2B5EF4-FFF2-40B4-BE49-F238E27FC236}">
                  <a16:creationId xmlns:a16="http://schemas.microsoft.com/office/drawing/2014/main" id="{BB04C8C0-5544-4E53-A8F7-C0428A42A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8264056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4D66F5-4756-4463-B243-7F9482819A25}"/>
              </a:ext>
            </a:extLst>
          </p:cNvPr>
          <p:cNvGrpSpPr/>
          <p:nvPr/>
        </p:nvGrpSpPr>
        <p:grpSpPr>
          <a:xfrm>
            <a:off x="8646231" y="5864289"/>
            <a:ext cx="3273552" cy="2370513"/>
            <a:chOff x="2138172" y="6251862"/>
            <a:chExt cx="6547104" cy="2370513"/>
          </a:xfrm>
          <a:solidFill>
            <a:srgbClr val="89D9C0"/>
          </a:solidFill>
        </p:grpSpPr>
        <p:sp>
          <p:nvSpPr>
            <p:cNvPr id="82" name="AutoShape 11">
              <a:extLst>
                <a:ext uri="{FF2B5EF4-FFF2-40B4-BE49-F238E27FC236}">
                  <a16:creationId xmlns:a16="http://schemas.microsoft.com/office/drawing/2014/main" id="{AC2FA91C-956E-4892-BD46-2A977CEAF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172" y="6251862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83" name="AutoShape 11">
              <a:extLst>
                <a:ext uri="{FF2B5EF4-FFF2-40B4-BE49-F238E27FC236}">
                  <a16:creationId xmlns:a16="http://schemas.microsoft.com/office/drawing/2014/main" id="{87FBC7EE-4D74-43E0-988D-A4F51E05B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84" name="AutoShape 11">
              <a:extLst>
                <a:ext uri="{FF2B5EF4-FFF2-40B4-BE49-F238E27FC236}">
                  <a16:creationId xmlns:a16="http://schemas.microsoft.com/office/drawing/2014/main" id="{83179B9D-CFDD-459E-A288-51CEAB82F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264" y="8253875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4E90C51-FDA0-49DD-AD4E-4C48992A1ED2}"/>
              </a:ext>
            </a:extLst>
          </p:cNvPr>
          <p:cNvGrpSpPr/>
          <p:nvPr/>
        </p:nvGrpSpPr>
        <p:grpSpPr>
          <a:xfrm>
            <a:off x="8641151" y="8877353"/>
            <a:ext cx="3273552" cy="2386078"/>
            <a:chOff x="5411724" y="6246478"/>
            <a:chExt cx="6547104" cy="2386078"/>
          </a:xfrm>
          <a:solidFill>
            <a:srgbClr val="89D9C0"/>
          </a:solidFill>
        </p:grpSpPr>
        <p:sp>
          <p:nvSpPr>
            <p:cNvPr id="86" name="AutoShape 11">
              <a:extLst>
                <a:ext uri="{FF2B5EF4-FFF2-40B4-BE49-F238E27FC236}">
                  <a16:creationId xmlns:a16="http://schemas.microsoft.com/office/drawing/2014/main" id="{F09076C5-9384-4E25-850E-1E52A8835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6246478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87" name="AutoShape 11">
              <a:extLst>
                <a:ext uri="{FF2B5EF4-FFF2-40B4-BE49-F238E27FC236}">
                  <a16:creationId xmlns:a16="http://schemas.microsoft.com/office/drawing/2014/main" id="{50F4F401-986D-4D4A-8BAF-BA1E845E7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1724" y="7257959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  <p:sp>
          <p:nvSpPr>
            <p:cNvPr id="88" name="AutoShape 11">
              <a:extLst>
                <a:ext uri="{FF2B5EF4-FFF2-40B4-BE49-F238E27FC236}">
                  <a16:creationId xmlns:a16="http://schemas.microsoft.com/office/drawing/2014/main" id="{4D5CC14D-1A35-4468-B097-E64B64B59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5276" y="8264056"/>
              <a:ext cx="3273552" cy="368500"/>
            </a:xfrm>
            <a:prstGeom prst="roundRect">
              <a:avLst>
                <a:gd name="adj" fmla="val 50000"/>
              </a:avLst>
            </a:prstGeom>
            <a:grpFill/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solidFill>
                  <a:srgbClr val="3690E2"/>
                </a:solidFill>
              </a:endParaRPr>
            </a:p>
          </p:txBody>
        </p:sp>
      </p:grpSp>
      <p:sp>
        <p:nvSpPr>
          <p:cNvPr id="56" name="AutoShape 10">
            <a:extLst>
              <a:ext uri="{FF2B5EF4-FFF2-40B4-BE49-F238E27FC236}">
                <a16:creationId xmlns:a16="http://schemas.microsoft.com/office/drawing/2014/main" id="{93215FFD-9AA4-4CEE-9332-9505752C98AF}"/>
              </a:ext>
            </a:extLst>
          </p:cNvPr>
          <p:cNvSpPr>
            <a:spLocks/>
          </p:cNvSpPr>
          <p:nvPr/>
        </p:nvSpPr>
        <p:spPr bwMode="auto">
          <a:xfrm>
            <a:off x="2095094" y="5809943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AutoShape 10">
            <a:extLst>
              <a:ext uri="{FF2B5EF4-FFF2-40B4-BE49-F238E27FC236}">
                <a16:creationId xmlns:a16="http://schemas.microsoft.com/office/drawing/2014/main" id="{4EE525FC-5FDA-46A1-BEE8-B6864AC5BEE0}"/>
              </a:ext>
            </a:extLst>
          </p:cNvPr>
          <p:cNvSpPr>
            <a:spLocks/>
          </p:cNvSpPr>
          <p:nvPr/>
        </p:nvSpPr>
        <p:spPr bwMode="auto">
          <a:xfrm>
            <a:off x="2092596" y="6817788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AutoShape 10">
            <a:extLst>
              <a:ext uri="{FF2B5EF4-FFF2-40B4-BE49-F238E27FC236}">
                <a16:creationId xmlns:a16="http://schemas.microsoft.com/office/drawing/2014/main" id="{8F55292F-2A8A-4BE3-80E7-01B190336DE3}"/>
              </a:ext>
            </a:extLst>
          </p:cNvPr>
          <p:cNvSpPr>
            <a:spLocks/>
          </p:cNvSpPr>
          <p:nvPr/>
        </p:nvSpPr>
        <p:spPr bwMode="auto">
          <a:xfrm>
            <a:off x="2095094" y="7820682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AutoShape 10">
            <a:extLst>
              <a:ext uri="{FF2B5EF4-FFF2-40B4-BE49-F238E27FC236}">
                <a16:creationId xmlns:a16="http://schemas.microsoft.com/office/drawing/2014/main" id="{75436F5F-0D5F-4B54-A65C-A3234F215694}"/>
              </a:ext>
            </a:extLst>
          </p:cNvPr>
          <p:cNvSpPr>
            <a:spLocks/>
          </p:cNvSpPr>
          <p:nvPr/>
        </p:nvSpPr>
        <p:spPr bwMode="auto">
          <a:xfrm>
            <a:off x="2092596" y="8828527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AutoShape 10">
            <a:extLst>
              <a:ext uri="{FF2B5EF4-FFF2-40B4-BE49-F238E27FC236}">
                <a16:creationId xmlns:a16="http://schemas.microsoft.com/office/drawing/2014/main" id="{570678B2-3862-449E-9656-7C8C22128B0D}"/>
              </a:ext>
            </a:extLst>
          </p:cNvPr>
          <p:cNvSpPr>
            <a:spLocks/>
          </p:cNvSpPr>
          <p:nvPr/>
        </p:nvSpPr>
        <p:spPr bwMode="auto">
          <a:xfrm>
            <a:off x="2092596" y="9851544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" name="AutoShape 10">
            <a:extLst>
              <a:ext uri="{FF2B5EF4-FFF2-40B4-BE49-F238E27FC236}">
                <a16:creationId xmlns:a16="http://schemas.microsoft.com/office/drawing/2014/main" id="{1C2462EC-1CCE-429E-84C3-CCF104AE48CB}"/>
              </a:ext>
            </a:extLst>
          </p:cNvPr>
          <p:cNvSpPr>
            <a:spLocks/>
          </p:cNvSpPr>
          <p:nvPr/>
        </p:nvSpPr>
        <p:spPr bwMode="auto">
          <a:xfrm>
            <a:off x="14220758" y="10875356"/>
            <a:ext cx="9870770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" name="AutoShape 10">
            <a:extLst>
              <a:ext uri="{FF2B5EF4-FFF2-40B4-BE49-F238E27FC236}">
                <a16:creationId xmlns:a16="http://schemas.microsoft.com/office/drawing/2014/main" id="{C0683775-7664-4B50-8AFD-213ECFDE18B7}"/>
              </a:ext>
            </a:extLst>
          </p:cNvPr>
          <p:cNvSpPr>
            <a:spLocks/>
          </p:cNvSpPr>
          <p:nvPr/>
        </p:nvSpPr>
        <p:spPr bwMode="auto">
          <a:xfrm>
            <a:off x="14220762" y="5832355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" name="AutoShape 10">
            <a:extLst>
              <a:ext uri="{FF2B5EF4-FFF2-40B4-BE49-F238E27FC236}">
                <a16:creationId xmlns:a16="http://schemas.microsoft.com/office/drawing/2014/main" id="{4CA3E0F1-72C4-400A-B658-8365D7457975}"/>
              </a:ext>
            </a:extLst>
          </p:cNvPr>
          <p:cNvSpPr>
            <a:spLocks/>
          </p:cNvSpPr>
          <p:nvPr/>
        </p:nvSpPr>
        <p:spPr bwMode="auto">
          <a:xfrm>
            <a:off x="14218264" y="6840200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" name="AutoShape 10">
            <a:extLst>
              <a:ext uri="{FF2B5EF4-FFF2-40B4-BE49-F238E27FC236}">
                <a16:creationId xmlns:a16="http://schemas.microsoft.com/office/drawing/2014/main" id="{1127F360-C3B8-4526-8D6F-1986C045DB6E}"/>
              </a:ext>
            </a:extLst>
          </p:cNvPr>
          <p:cNvSpPr>
            <a:spLocks/>
          </p:cNvSpPr>
          <p:nvPr/>
        </p:nvSpPr>
        <p:spPr bwMode="auto">
          <a:xfrm>
            <a:off x="14220762" y="7843094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" name="AutoShape 10">
            <a:extLst>
              <a:ext uri="{FF2B5EF4-FFF2-40B4-BE49-F238E27FC236}">
                <a16:creationId xmlns:a16="http://schemas.microsoft.com/office/drawing/2014/main" id="{F532415C-0FBE-4521-9C7F-4A33A35F0FCA}"/>
              </a:ext>
            </a:extLst>
          </p:cNvPr>
          <p:cNvSpPr>
            <a:spLocks/>
          </p:cNvSpPr>
          <p:nvPr/>
        </p:nvSpPr>
        <p:spPr bwMode="auto">
          <a:xfrm>
            <a:off x="14218264" y="8850939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" name="AutoShape 10">
            <a:extLst>
              <a:ext uri="{FF2B5EF4-FFF2-40B4-BE49-F238E27FC236}">
                <a16:creationId xmlns:a16="http://schemas.microsoft.com/office/drawing/2014/main" id="{EDA3A52A-8406-4C09-BE5E-F6148ABDDD77}"/>
              </a:ext>
            </a:extLst>
          </p:cNvPr>
          <p:cNvSpPr>
            <a:spLocks/>
          </p:cNvSpPr>
          <p:nvPr/>
        </p:nvSpPr>
        <p:spPr bwMode="auto">
          <a:xfrm>
            <a:off x="14218264" y="9873956"/>
            <a:ext cx="9864271" cy="469900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bg1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" name="Freeform 4">
            <a:extLst>
              <a:ext uri="{FF2B5EF4-FFF2-40B4-BE49-F238E27FC236}">
                <a16:creationId xmlns:a16="http://schemas.microsoft.com/office/drawing/2014/main" id="{F4F8EEB6-9FB9-400B-B3B9-2E38ED6D8781}"/>
              </a:ext>
            </a:extLst>
          </p:cNvPr>
          <p:cNvSpPr>
            <a:spLocks/>
          </p:cNvSpPr>
          <p:nvPr/>
        </p:nvSpPr>
        <p:spPr bwMode="auto">
          <a:xfrm rot="10800000">
            <a:off x="2139259" y="11448633"/>
            <a:ext cx="3265932" cy="66040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17892 h 21600"/>
              <a:gd name="T4" fmla="*/ 21577 w 21600"/>
              <a:gd name="T5" fmla="*/ 17855 h 21600"/>
              <a:gd name="T6" fmla="*/ 21600 w 21600"/>
              <a:gd name="T7" fmla="*/ 21263 h 21600"/>
              <a:gd name="T8" fmla="*/ 21577 w 21600"/>
              <a:gd name="T9" fmla="*/ 17855 h 21600"/>
              <a:gd name="T10" fmla="*/ 10852 w 21600"/>
              <a:gd name="T11" fmla="*/ 17837 h 21600"/>
              <a:gd name="T12" fmla="*/ 10884 w 21600"/>
              <a:gd name="T1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17892"/>
                </a:lnTo>
                <a:lnTo>
                  <a:pt x="21577" y="17855"/>
                </a:lnTo>
                <a:lnTo>
                  <a:pt x="21600" y="21263"/>
                </a:lnTo>
                <a:lnTo>
                  <a:pt x="21577" y="17855"/>
                </a:lnTo>
                <a:lnTo>
                  <a:pt x="10852" y="17837"/>
                </a:lnTo>
                <a:lnTo>
                  <a:pt x="10884" y="0"/>
                </a:lnTo>
              </a:path>
            </a:pathLst>
          </a:custGeom>
          <a:noFill/>
          <a:ln w="381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" name="Freeform 4">
            <a:extLst>
              <a:ext uri="{FF2B5EF4-FFF2-40B4-BE49-F238E27FC236}">
                <a16:creationId xmlns:a16="http://schemas.microsoft.com/office/drawing/2014/main" id="{A5086B20-8393-45BE-96C3-4F9DFCAD1E1E}"/>
              </a:ext>
            </a:extLst>
          </p:cNvPr>
          <p:cNvSpPr>
            <a:spLocks/>
          </p:cNvSpPr>
          <p:nvPr/>
        </p:nvSpPr>
        <p:spPr bwMode="auto">
          <a:xfrm rot="10800000">
            <a:off x="14292617" y="11448633"/>
            <a:ext cx="9768110" cy="660400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17892 h 21600"/>
              <a:gd name="T4" fmla="*/ 21577 w 21600"/>
              <a:gd name="T5" fmla="*/ 17855 h 21600"/>
              <a:gd name="T6" fmla="*/ 21600 w 21600"/>
              <a:gd name="T7" fmla="*/ 21263 h 21600"/>
              <a:gd name="T8" fmla="*/ 21577 w 21600"/>
              <a:gd name="T9" fmla="*/ 17855 h 21600"/>
              <a:gd name="T10" fmla="*/ 10852 w 21600"/>
              <a:gd name="T11" fmla="*/ 17837 h 21600"/>
              <a:gd name="T12" fmla="*/ 10884 w 21600"/>
              <a:gd name="T13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17892"/>
                </a:lnTo>
                <a:lnTo>
                  <a:pt x="21577" y="17855"/>
                </a:lnTo>
                <a:lnTo>
                  <a:pt x="21600" y="21263"/>
                </a:lnTo>
                <a:lnTo>
                  <a:pt x="21577" y="17855"/>
                </a:lnTo>
                <a:lnTo>
                  <a:pt x="10852" y="17837"/>
                </a:lnTo>
                <a:lnTo>
                  <a:pt x="10884" y="0"/>
                </a:lnTo>
              </a:path>
            </a:pathLst>
          </a:custGeom>
          <a:noFill/>
          <a:ln w="381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" name="Rectangle 15">
            <a:extLst>
              <a:ext uri="{FF2B5EF4-FFF2-40B4-BE49-F238E27FC236}">
                <a16:creationId xmlns:a16="http://schemas.microsoft.com/office/drawing/2014/main" id="{BA4A4259-79EA-445D-A464-BE04375FC785}"/>
              </a:ext>
            </a:extLst>
          </p:cNvPr>
          <p:cNvSpPr>
            <a:spLocks/>
          </p:cNvSpPr>
          <p:nvPr/>
        </p:nvSpPr>
        <p:spPr bwMode="auto">
          <a:xfrm>
            <a:off x="2092596" y="12159733"/>
            <a:ext cx="3265932" cy="61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en-US" sz="32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1 full cycle</a:t>
            </a:r>
          </a:p>
        </p:txBody>
      </p:sp>
      <p:sp>
        <p:nvSpPr>
          <p:cNvPr id="113" name="Rectangle 15">
            <a:extLst>
              <a:ext uri="{FF2B5EF4-FFF2-40B4-BE49-F238E27FC236}">
                <a16:creationId xmlns:a16="http://schemas.microsoft.com/office/drawing/2014/main" id="{50EAEF63-32AA-4AE5-8924-EAF464AB0279}"/>
              </a:ext>
            </a:extLst>
          </p:cNvPr>
          <p:cNvSpPr>
            <a:spLocks/>
          </p:cNvSpPr>
          <p:nvPr/>
        </p:nvSpPr>
        <p:spPr bwMode="auto">
          <a:xfrm>
            <a:off x="17715299" y="12133252"/>
            <a:ext cx="2870200" cy="36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en-US" sz="3200" dirty="0">
                <a:solidFill>
                  <a:srgbClr val="CDCDCD"/>
                </a:solidFill>
                <a:latin typeface="Open Sans Bold" charset="0"/>
                <a:ea typeface="ＭＳ Ｐゴシック" charset="0"/>
                <a:cs typeface="Open Sans Bold" charset="0"/>
                <a:sym typeface="Open Sans Bold" charset="0"/>
              </a:rPr>
              <a:t>1 full cycle</a:t>
            </a:r>
          </a:p>
        </p:txBody>
      </p:sp>
    </p:spTree>
    <p:extLst>
      <p:ext uri="{BB962C8B-B14F-4D97-AF65-F5344CB8AC3E}">
        <p14:creationId xmlns:p14="http://schemas.microsoft.com/office/powerpoint/2010/main" val="29362500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5">
            <a:extLst>
              <a:ext uri="{FF2B5EF4-FFF2-40B4-BE49-F238E27FC236}">
                <a16:creationId xmlns:a16="http://schemas.microsoft.com/office/drawing/2014/main" id="{F71D5939-7345-4A18-B8F1-76998A80D1F7}"/>
              </a:ext>
            </a:extLst>
          </p:cNvPr>
          <p:cNvSpPr>
            <a:spLocks/>
          </p:cNvSpPr>
          <p:nvPr/>
        </p:nvSpPr>
        <p:spPr bwMode="auto">
          <a:xfrm>
            <a:off x="9220200" y="-76200"/>
            <a:ext cx="15172765" cy="7696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254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9" name="AutoShape 5">
            <a:extLst>
              <a:ext uri="{FF2B5EF4-FFF2-40B4-BE49-F238E27FC236}">
                <a16:creationId xmlns:a16="http://schemas.microsoft.com/office/drawing/2014/main" id="{A4CD7A4B-8655-4B6B-8E43-844F0F2F2ABD}"/>
              </a:ext>
            </a:extLst>
          </p:cNvPr>
          <p:cNvSpPr>
            <a:spLocks/>
          </p:cNvSpPr>
          <p:nvPr/>
        </p:nvSpPr>
        <p:spPr bwMode="auto">
          <a:xfrm>
            <a:off x="-228600" y="-152400"/>
            <a:ext cx="9220200" cy="13868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>
              <a:alpha val="9000"/>
            </a:srgbClr>
          </a:solidFill>
          <a:ln w="254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defTabSz="584200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268" name="Rectangle 4"/>
          <p:cNvSpPr>
            <a:spLocks/>
          </p:cNvSpPr>
          <p:nvPr/>
        </p:nvSpPr>
        <p:spPr bwMode="auto">
          <a:xfrm>
            <a:off x="16865114" y="7472081"/>
            <a:ext cx="7232015" cy="624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0" marR="0" indent="45720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Implementing the gaits for the legs of the Hexapod requires 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 path 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the endpoint of a leg is able to follow.</a:t>
            </a: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verify the equations for the robot’s k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inematics</a:t>
            </a:r>
            <a:r>
              <a:rPr lang="en-GB" sz="3200" dirty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to test the gaits a MATLAB simulation was created to evaluate the joint movements of a leg.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269" name="Rectangle 5"/>
          <p:cNvSpPr>
            <a:spLocks/>
          </p:cNvSpPr>
          <p:nvPr/>
        </p:nvSpPr>
        <p:spPr bwMode="auto">
          <a:xfrm>
            <a:off x="9220200" y="8763000"/>
            <a:ext cx="683360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</a:pPr>
            <a:r>
              <a:rPr lang="en-US" sz="6400" dirty="0">
                <a:solidFill>
                  <a:srgbClr val="89D9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 charset="0"/>
              </a:rPr>
              <a:t>Path generation </a:t>
            </a:r>
            <a:r>
              <a:rPr lang="en-US" sz="6400" dirty="0">
                <a:solidFill>
                  <a:srgbClr val="89D9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charset="0"/>
              </a:rPr>
              <a:t>for gait </a:t>
            </a:r>
            <a:r>
              <a:rPr lang="en-US" sz="6400" dirty="0">
                <a:solidFill>
                  <a:srgbClr val="89D9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 charset="0"/>
              </a:rPr>
              <a:t>implementation </a:t>
            </a:r>
            <a:r>
              <a:rPr lang="en-US" sz="6400" dirty="0">
                <a:solidFill>
                  <a:srgbClr val="89D9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 charset="0"/>
              </a:rPr>
              <a:t>and</a:t>
            </a:r>
            <a:r>
              <a:rPr lang="en-US" sz="6400" dirty="0">
                <a:solidFill>
                  <a:srgbClr val="89D9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" charset="0"/>
              </a:rPr>
              <a:t> simulation</a:t>
            </a:r>
            <a:endParaRPr lang="en-US" sz="6400" dirty="0">
              <a:solidFill>
                <a:srgbClr val="89D9C0"/>
              </a:solidFill>
              <a:latin typeface="Open Sans" charset="0"/>
              <a:ea typeface="ＭＳ Ｐゴシック" charset="0"/>
              <a:cs typeface="Open Sans" charset="0"/>
              <a:sym typeface="Ope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47A0E-E76E-4C48-89BA-B2CEEFD1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0" t="2940" r="4426" b="6011"/>
          <a:stretch/>
        </p:blipFill>
        <p:spPr>
          <a:xfrm>
            <a:off x="304800" y="239318"/>
            <a:ext cx="8382000" cy="6554138"/>
          </a:xfrm>
          <a:prstGeom prst="rect">
            <a:avLst/>
          </a:prstGeom>
          <a:ln w="76200">
            <a:solidFill>
              <a:srgbClr val="89D9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68EC-DC29-4B48-B5D3-A128030F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553" y="261730"/>
            <a:ext cx="11636188" cy="7066560"/>
          </a:xfrm>
          <a:prstGeom prst="rect">
            <a:avLst/>
          </a:prstGeom>
          <a:ln w="76200">
            <a:solidFill>
              <a:srgbClr val="89D9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93F1A8-9CB8-483C-89AE-92617984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3" r="4247" b="3839"/>
          <a:stretch/>
        </p:blipFill>
        <p:spPr>
          <a:xfrm>
            <a:off x="304800" y="6797938"/>
            <a:ext cx="8382000" cy="6685508"/>
          </a:xfrm>
          <a:prstGeom prst="rect">
            <a:avLst/>
          </a:prstGeom>
          <a:ln w="76200">
            <a:solidFill>
              <a:srgbClr val="89D9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32F56-BBEA-473D-B97E-CA612BBB3504}"/>
              </a:ext>
            </a:extLst>
          </p:cNvPr>
          <p:cNvSpPr txBox="1"/>
          <p:nvPr/>
        </p:nvSpPr>
        <p:spPr>
          <a:xfrm rot="5400000">
            <a:off x="19536299" y="2790000"/>
            <a:ext cx="6468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Omnidirectional movement</a:t>
            </a:r>
          </a:p>
        </p:txBody>
      </p:sp>
    </p:spTree>
    <p:extLst>
      <p:ext uri="{BB962C8B-B14F-4D97-AF65-F5344CB8AC3E}">
        <p14:creationId xmlns:p14="http://schemas.microsoft.com/office/powerpoint/2010/main" val="331373087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B89E0D57-E1D2-4B5D-B5E5-41F73FA00A5B}"/>
              </a:ext>
            </a:extLst>
          </p:cNvPr>
          <p:cNvSpPr/>
          <p:nvPr/>
        </p:nvSpPr>
        <p:spPr bwMode="auto">
          <a:xfrm>
            <a:off x="10023541" y="2421077"/>
            <a:ext cx="3809144" cy="4203508"/>
          </a:xfrm>
          <a:prstGeom prst="rect">
            <a:avLst/>
          </a:prstGeom>
          <a:solidFill>
            <a:srgbClr val="8FCF63">
              <a:alpha val="30000"/>
            </a:srgbClr>
          </a:solidFill>
          <a:ln w="38100" cap="flat" cmpd="sng" algn="ctr">
            <a:solidFill>
              <a:srgbClr val="8FCF63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6BECD1-4E7B-41A3-B5CE-E6CC5D08E509}"/>
              </a:ext>
            </a:extLst>
          </p:cNvPr>
          <p:cNvGrpSpPr/>
          <p:nvPr/>
        </p:nvGrpSpPr>
        <p:grpSpPr>
          <a:xfrm>
            <a:off x="1324495" y="609600"/>
            <a:ext cx="6833608" cy="12092413"/>
            <a:chOff x="737296" y="961174"/>
            <a:chExt cx="6833608" cy="11688026"/>
          </a:xfrm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F35C0B05-D7DD-4F56-BD31-7EB542232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96" y="2213254"/>
              <a:ext cx="6833608" cy="10435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ESP32 runs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MicroPython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a full Python compiler and runtime interpreter. The compiler firstly looks for the </a:t>
              </a:r>
              <a:r>
                <a:rPr lang="en-GB" sz="3000" dirty="0">
                  <a:solidFill>
                    <a:srgbClr val="D06299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boot.py</a:t>
              </a:r>
              <a:r>
                <a:rPr lang="en-GB" sz="3000" b="1" dirty="0">
                  <a:solidFill>
                    <a:srgbClr val="D06299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file and runs it</a:t>
              </a:r>
              <a:r>
                <a:rPr lang="en-GB" sz="3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t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 </a:t>
              </a:r>
              <a:r>
                <a:rPr lang="en-GB" sz="3000" dirty="0">
                  <a:solidFill>
                    <a:srgbClr val="8FCF63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main.py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Python file handles the looping of the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control algorithm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the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MQTT client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connection using the </a:t>
              </a:r>
              <a:r>
                <a:rPr lang="en-GB" sz="3000" dirty="0">
                  <a:solidFill>
                    <a:srgbClr val="CF8463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umqtt.py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library.</a:t>
              </a:r>
              <a:r>
                <a:rPr lang="en-GB" sz="3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After a successful network establishment to the MQTT broker, the main program creates a Hexapod object from the class with the same name. The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hexapod.py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library also makes use of the </a:t>
              </a:r>
              <a:r>
                <a:rPr lang="en-GB" sz="3000" dirty="0">
                  <a:solidFill>
                    <a:srgbClr val="5C85D6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pca9685.py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library with which the MCU establishes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I2C communication </a:t>
              </a:r>
              <a:r>
                <a:rPr lang="en-GB" sz="300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 the PWM driver board.</a:t>
              </a:r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9FDBE076-E1BB-4169-BC4C-16E77D3A5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96" y="961174"/>
              <a:ext cx="6833608" cy="150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" charset="0"/>
                </a:rPr>
                <a:t>MCU </a:t>
              </a:r>
              <a:r>
                <a:rPr lang="en-US" sz="6400" dirty="0">
                  <a:solidFill>
                    <a:srgbClr val="89D9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 charset="0"/>
                </a:rPr>
                <a:t>firmware</a:t>
              </a:r>
              <a:endParaRPr lang="en-US" sz="6400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endParaRPr>
            </a:p>
          </p:txBody>
        </p:sp>
      </p:grpSp>
      <p:sp>
        <p:nvSpPr>
          <p:cNvPr id="5" name="Trapezoid 4">
            <a:extLst>
              <a:ext uri="{FF2B5EF4-FFF2-40B4-BE49-F238E27FC236}">
                <a16:creationId xmlns:a16="http://schemas.microsoft.com/office/drawing/2014/main" id="{DFACCFE0-32F8-488A-868E-69996D73B290}"/>
              </a:ext>
            </a:extLst>
          </p:cNvPr>
          <p:cNvSpPr/>
          <p:nvPr/>
        </p:nvSpPr>
        <p:spPr bwMode="auto">
          <a:xfrm rot="10800000">
            <a:off x="14020800" y="-556787"/>
            <a:ext cx="12077644" cy="13258800"/>
          </a:xfrm>
          <a:prstGeom prst="trapezoid">
            <a:avLst>
              <a:gd name="adj" fmla="val 30549"/>
            </a:avLst>
          </a:prstGeom>
          <a:gradFill flip="none" rotWithShape="1">
            <a:gsLst>
              <a:gs pos="0">
                <a:srgbClr val="B0E1E6">
                  <a:alpha val="20000"/>
                  <a:lumMod val="25000"/>
                </a:srgbClr>
              </a:gs>
              <a:gs pos="36000">
                <a:srgbClr val="64C4CE">
                  <a:alpha val="40000"/>
                  <a:lumMod val="60000"/>
                </a:srgbClr>
              </a:gs>
              <a:gs pos="68000">
                <a:srgbClr val="349BA6">
                  <a:alpha val="60000"/>
                  <a:lumMod val="80000"/>
                </a:srgbClr>
              </a:gs>
              <a:gs pos="100000">
                <a:srgbClr val="216269">
                  <a:lumMod val="80000"/>
                  <a:lumOff val="20000"/>
                </a:srgbClr>
              </a:gs>
            </a:gsLst>
            <a:lin ang="162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reflection endPos="0" dist="50800" dir="5400000" sy="-100000" algn="bl" rotWithShape="0"/>
            <a:softEdge rad="228600"/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075FF-AD1E-4969-B131-C8444C5378DB}"/>
              </a:ext>
            </a:extLst>
          </p:cNvPr>
          <p:cNvSpPr/>
          <p:nvPr/>
        </p:nvSpPr>
        <p:spPr bwMode="auto">
          <a:xfrm>
            <a:off x="15695242" y="1013987"/>
            <a:ext cx="3265226" cy="3598485"/>
          </a:xfrm>
          <a:prstGeom prst="rect">
            <a:avLst/>
          </a:prstGeom>
          <a:solidFill>
            <a:srgbClr val="8FCF63">
              <a:alpha val="30000"/>
            </a:srgbClr>
          </a:solidFill>
          <a:ln w="38100" cap="flat" cmpd="sng" algn="ctr">
            <a:solidFill>
              <a:srgbClr val="8FCF63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ContrastingRightFacing">
              <a:rot lat="1786565" lon="19281572" rev="924031"/>
            </a:camera>
            <a:lightRig rig="threePt" dir="t"/>
          </a:scene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AE9D1-498E-46EE-899B-648C97F1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79722" l="25078" r="90000">
                        <a14:foregroundMark x1="66719" y1="54444" x2="66719" y2="54444"/>
                        <a14:foregroundMark x1="72031" y1="47361" x2="72031" y2="47361"/>
                        <a14:foregroundMark x1="69766" y1="51389" x2="75078" y2="45833"/>
                        <a14:foregroundMark x1="76953" y1="44583" x2="75469" y2="40278"/>
                        <a14:foregroundMark x1="39141" y1="24444" x2="59141" y2="24722"/>
                        <a14:foregroundMark x1="36484" y1="28750" x2="32656" y2="24444"/>
                        <a14:foregroundMark x1="31563" y1="41250" x2="31172" y2="34306"/>
                        <a14:foregroundMark x1="33203" y1="43056" x2="33125" y2="36250"/>
                        <a14:foregroundMark x1="34844" y1="44444" x2="34609" y2="37917"/>
                        <a14:foregroundMark x1="36641" y1="46667" x2="36484" y2="39722"/>
                        <a14:foregroundMark x1="38125" y1="47917" x2="37969" y2="42361"/>
                        <a14:foregroundMark x1="40078" y1="50417" x2="40000" y2="44167"/>
                        <a14:foregroundMark x1="41875" y1="52083" x2="41719" y2="45278"/>
                        <a14:foregroundMark x1="43281" y1="54028" x2="43125" y2="47639"/>
                        <a14:foregroundMark x1="44766" y1="56250" x2="44922" y2="49583"/>
                        <a14:foregroundMark x1="47188" y1="57778" x2="47031" y2="51806"/>
                        <a14:foregroundMark x1="48594" y1="59167" x2="48516" y2="53333"/>
                        <a14:foregroundMark x1="50625" y1="61528" x2="50469" y2="54861"/>
                        <a14:foregroundMark x1="52344" y1="63750" x2="52266" y2="57361"/>
                        <a14:foregroundMark x1="54375" y1="65972" x2="54375" y2="59722"/>
                        <a14:backgroundMark x1="67734" y1="64583" x2="75547" y2="55556"/>
                        <a14:backgroundMark x1="97656" y1="40694" x2="97656" y2="40694"/>
                      </a14:backgroundRemoval>
                    </a14:imgEffect>
                  </a14:imgLayer>
                </a14:imgProps>
              </a:ext>
            </a:extLst>
          </a:blip>
          <a:srcRect l="27631" t="5264" r="16119" b="22807"/>
          <a:stretch/>
        </p:blipFill>
        <p:spPr>
          <a:xfrm>
            <a:off x="16184796" y="10591800"/>
            <a:ext cx="10593659" cy="7619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C148BC-2FAA-4B9F-B333-FB1680AEE714}"/>
              </a:ext>
            </a:extLst>
          </p:cNvPr>
          <p:cNvSpPr/>
          <p:nvPr/>
        </p:nvSpPr>
        <p:spPr bwMode="auto">
          <a:xfrm rot="229723">
            <a:off x="20492297" y="4391578"/>
            <a:ext cx="3265226" cy="3598485"/>
          </a:xfrm>
          <a:prstGeom prst="rect">
            <a:avLst/>
          </a:prstGeom>
          <a:solidFill>
            <a:schemeClr val="bg1">
              <a:alpha val="3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ContrastingRightFacing">
              <a:rot lat="1200000" lon="2400000" rev="21000000"/>
            </a:camera>
            <a:lightRig rig="threePt" dir="t"/>
          </a:scene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0128AB-473F-4896-B38F-817B8CB80289}"/>
              </a:ext>
            </a:extLst>
          </p:cNvPr>
          <p:cNvSpPr/>
          <p:nvPr/>
        </p:nvSpPr>
        <p:spPr bwMode="auto">
          <a:xfrm rot="357095">
            <a:off x="19486756" y="-104252"/>
            <a:ext cx="3265226" cy="3598485"/>
          </a:xfrm>
          <a:prstGeom prst="rect">
            <a:avLst/>
          </a:prstGeom>
          <a:solidFill>
            <a:srgbClr val="D06299">
              <a:alpha val="30000"/>
            </a:srgbClr>
          </a:solidFill>
          <a:ln w="38100" cap="flat" cmpd="sng" algn="ctr">
            <a:solidFill>
              <a:srgbClr val="D06299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Below"/>
            <a:lightRig rig="threePt" dir="t"/>
          </a:scene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74514A-3867-470F-8F3B-70B839A235FF}"/>
              </a:ext>
            </a:extLst>
          </p:cNvPr>
          <p:cNvSpPr/>
          <p:nvPr/>
        </p:nvSpPr>
        <p:spPr bwMode="auto">
          <a:xfrm>
            <a:off x="19308996" y="8095064"/>
            <a:ext cx="3265226" cy="3598485"/>
          </a:xfrm>
          <a:prstGeom prst="rect">
            <a:avLst/>
          </a:prstGeom>
          <a:solidFill>
            <a:srgbClr val="5C85D6">
              <a:alpha val="30000"/>
            </a:srgbClr>
          </a:solidFill>
          <a:ln w="38100" cap="flat" cmpd="sng" algn="ctr">
            <a:solidFill>
              <a:srgbClr val="5C85D6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Relaxed">
              <a:rot lat="19173601" lon="0" rev="20399999"/>
            </a:camera>
            <a:lightRig rig="threePt" dir="t"/>
          </a:scene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3F36A5-7B26-4FEE-85C7-E9D4ED64401C}"/>
              </a:ext>
            </a:extLst>
          </p:cNvPr>
          <p:cNvSpPr/>
          <p:nvPr/>
        </p:nvSpPr>
        <p:spPr bwMode="auto">
          <a:xfrm>
            <a:off x="16577171" y="5089071"/>
            <a:ext cx="3265226" cy="3598485"/>
          </a:xfrm>
          <a:prstGeom prst="rect">
            <a:avLst/>
          </a:prstGeom>
          <a:solidFill>
            <a:srgbClr val="CF8463">
              <a:alpha val="30000"/>
            </a:srgbClr>
          </a:solidFill>
          <a:ln w="38100" cap="flat" cmpd="sng" algn="ctr">
            <a:solidFill>
              <a:srgbClr val="CF8463"/>
            </a:solidFill>
            <a:prstDash val="solid"/>
            <a:round/>
            <a:headEnd type="none" w="med" len="med"/>
            <a:tailEnd type="none" w="med" len="med"/>
          </a:ln>
          <a:scene3d>
            <a:camera prst="perspectiveContrastingRightFacing">
              <a:rot lat="950635" lon="19182823" rev="477913"/>
            </a:camera>
            <a:lightRig rig="threePt" dir="t"/>
          </a:scene3d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4EAED3-53C7-4A6D-A870-762C3F5E82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6105947" y="1602648"/>
            <a:ext cx="2374791" cy="2374791"/>
          </a:xfrm>
          <a:prstGeom prst="rect">
            <a:avLst/>
          </a:prstGeom>
          <a:scene3d>
            <a:camera prst="orthographicFront">
              <a:rot lat="20699999" lon="19199986" rev="0"/>
            </a:camera>
            <a:lightRig rig="threePt" dir="t"/>
          </a:scene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50C988-E8AB-4E04-BC99-872C0A87634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 rot="724570">
            <a:off x="19955965" y="450700"/>
            <a:ext cx="2394293" cy="23942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8A1ADB-74B8-4479-80C6-74FBAED7C2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9625" y1="82802" x2="19625" y2="71640"/>
                        <a14:foregroundMark x1="42125" y1="73462" x2="43375" y2="80524"/>
                        <a14:foregroundMark x1="69375" y1="82802" x2="78125" y2="81891"/>
                        <a14:foregroundMark x1="32125" y1="31777" x2="32375" y2="28815"/>
                        <a14:backgroundMark x1="45875" y1="47950" x2="45875" y2="47950"/>
                        <a14:backgroundMark x1="20375" y1="58884" x2="19625" y2="31093"/>
                        <a14:backgroundMark x1="20625" y1="18565" x2="65125" y2="17654"/>
                        <a14:backgroundMark x1="36875" y1="60478" x2="38625" y2="43850"/>
                        <a14:backgroundMark x1="45625" y1="65490" x2="47375" y2="36788"/>
                        <a14:backgroundMark x1="65625" y1="20159" x2="87625" y2="20387"/>
                        <a14:backgroundMark x1="16375" y1="83257" x2="16125" y2="71185"/>
                        <a14:backgroundMark x1="20125" y1="86219" x2="83875" y2="85991"/>
                        <a14:backgroundMark x1="51125" y1="78246" x2="49625" y2="68451"/>
                        <a14:backgroundMark x1="62125" y1="67995" x2="61125" y2="79613"/>
                        <a14:backgroundMark x1="73375" y1="80524" x2="73375" y2="80524"/>
                        <a14:backgroundMark x1="68875" y1="80296" x2="76125" y2="80524"/>
                        <a14:backgroundMark x1="85125" y1="76879" x2="83625" y2="65262"/>
                        <a14:backgroundMark x1="59625" y1="58428" x2="61125" y2="37699"/>
                        <a14:backgroundMark x1="80125" y1="60706" x2="77875" y2="61390"/>
                        <a14:backgroundMark x1="78875" y1="34510" x2="78875" y2="34510"/>
                        <a14:backgroundMark x1="82125" y1="36788" x2="80875" y2="31093"/>
                        <a14:backgroundMark x1="71875" y1="52733" x2="70625" y2="40433"/>
                        <a14:backgroundMark x1="36375" y1="29727" x2="44125" y2="30638"/>
                        <a14:backgroundMark x1="22875" y1="80524" x2="31625" y2="79841"/>
                        <a14:backgroundMark x1="23875" y1="74374" x2="31625" y2="7437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90124" y="8403189"/>
            <a:ext cx="2908644" cy="3192237"/>
          </a:xfrm>
          <a:prstGeom prst="rect">
            <a:avLst/>
          </a:prstGeom>
          <a:scene3d>
            <a:camera prst="orthographicFront">
              <a:rot lat="19200000" lon="0" rev="20400000"/>
            </a:camera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FB71369-EB6E-41D5-8226-AC6DCC4D85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colorTemperature colorTemp="1500"/>
                    </a14:imgEffect>
                    <a14:imgEffect>
                      <a14:saturation sat="95000"/>
                    </a14:imgEffect>
                    <a14:imgEffect>
                      <a14:brightnessContrast bright="-23000" contrast="52000"/>
                    </a14:imgEffect>
                  </a14:imgLayer>
                </a14:imgProps>
              </a:ext>
            </a:extLst>
          </a:blip>
          <a:srcRect t="56457"/>
          <a:stretch/>
        </p:blipFill>
        <p:spPr>
          <a:xfrm>
            <a:off x="16626548" y="6394311"/>
            <a:ext cx="3215849" cy="1200663"/>
          </a:xfrm>
          <a:prstGeom prst="rect">
            <a:avLst/>
          </a:prstGeom>
          <a:scene3d>
            <a:camera prst="orthographicFront">
              <a:rot lat="960000" lon="19200000" rev="480000"/>
            </a:camera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F6DE39-8BEC-475A-B453-FC3817B1A65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  <a14:imgEffect>
                      <a14:brightnessContrast bright="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01930">
            <a:off x="20941042" y="4653003"/>
            <a:ext cx="2591295" cy="2995101"/>
          </a:xfrm>
          <a:prstGeom prst="rect">
            <a:avLst/>
          </a:prstGeom>
          <a:scene3d>
            <a:camera prst="orthographicFront">
              <a:rot lat="1200000" lon="2400000" rev="21000000"/>
            </a:camera>
            <a:lightRig rig="threePt" dir="t"/>
          </a:scene3d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8CBA8A7E-83DD-4D08-B776-56380ED61F40}"/>
              </a:ext>
            </a:extLst>
          </p:cNvPr>
          <p:cNvGrpSpPr/>
          <p:nvPr/>
        </p:nvGrpSpPr>
        <p:grpSpPr>
          <a:xfrm>
            <a:off x="10000154" y="2421077"/>
            <a:ext cx="3809144" cy="10075723"/>
            <a:chOff x="10000154" y="3432635"/>
            <a:chExt cx="3809144" cy="1007572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FD9A6C5-3BEB-4C4A-8304-D4B77D0F4DA7}"/>
                </a:ext>
              </a:extLst>
            </p:cNvPr>
            <p:cNvSpPr/>
            <p:nvPr/>
          </p:nvSpPr>
          <p:spPr bwMode="auto">
            <a:xfrm>
              <a:off x="10151696" y="9054531"/>
              <a:ext cx="3657601" cy="4453827"/>
            </a:xfrm>
            <a:prstGeom prst="rect">
              <a:avLst/>
            </a:prstGeom>
            <a:solidFill>
              <a:srgbClr val="8FCF63">
                <a:alpha val="30000"/>
              </a:srgbClr>
            </a:solidFill>
            <a:ln w="38100" cap="flat" cmpd="sng" algn="ctr">
              <a:solidFill>
                <a:srgbClr val="8FCF63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Gill Sans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83E4B61-F7E6-4493-87E7-BA054873D2CC}"/>
                </a:ext>
              </a:extLst>
            </p:cNvPr>
            <p:cNvGrpSpPr/>
            <p:nvPr/>
          </p:nvGrpSpPr>
          <p:grpSpPr>
            <a:xfrm>
              <a:off x="10000154" y="3432635"/>
              <a:ext cx="3657600" cy="4176059"/>
              <a:chOff x="9371621" y="2218252"/>
              <a:chExt cx="3657600" cy="417605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60065B48-A602-447C-B1FE-C0FF51A5533A}"/>
                  </a:ext>
                </a:extLst>
              </p:cNvPr>
              <p:cNvGrpSpPr/>
              <p:nvPr/>
            </p:nvGrpSpPr>
            <p:grpSpPr>
              <a:xfrm>
                <a:off x="9371621" y="2218252"/>
                <a:ext cx="3657600" cy="3657600"/>
                <a:chOff x="7944945" y="2188690"/>
                <a:chExt cx="6501587" cy="6501587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BF165685-6247-4A3E-85AD-F8D6968A7D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7944945" y="2188690"/>
                  <a:ext cx="6501587" cy="6501587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74F659A3-248A-4534-9500-EFDCF4247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biLevel thresh="50000"/>
                </a:blip>
                <a:stretch>
                  <a:fillRect/>
                </a:stretch>
              </p:blipFill>
              <p:spPr>
                <a:xfrm>
                  <a:off x="9720215" y="3653818"/>
                  <a:ext cx="2951046" cy="2951046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44C20D9-2A83-415A-8951-6FFC935858D2}"/>
                    </a:ext>
                  </a:extLst>
                </p:cNvPr>
                <p:cNvSpPr txBox="1"/>
                <p:nvPr/>
              </p:nvSpPr>
              <p:spPr>
                <a:xfrm>
                  <a:off x="9855741" y="6216410"/>
                  <a:ext cx="2908644" cy="10394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3200" dirty="0">
                      <a:solidFill>
                        <a:schemeClr val="tx1"/>
                      </a:solidFill>
                      <a:latin typeface="Open Sans Bold" panose="020B0806030504020204" pitchFamily="34" charset="0"/>
                      <a:ea typeface="Open Sans Bold" panose="020B0806030504020204" pitchFamily="34" charset="0"/>
                      <a:cs typeface="Open Sans Bold" panose="020B0806030504020204" pitchFamily="34" charset="0"/>
                    </a:rPr>
                    <a:t>core 0</a:t>
                  </a:r>
                </a:p>
              </p:txBody>
            </p:sp>
          </p:grp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53FD6A-7643-4310-87EE-BFEDC6D863CF}"/>
                  </a:ext>
                </a:extLst>
              </p:cNvPr>
              <p:cNvSpPr txBox="1"/>
              <p:nvPr/>
            </p:nvSpPr>
            <p:spPr>
              <a:xfrm>
                <a:off x="9371621" y="5747980"/>
                <a:ext cx="36576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MQTT client </a:t>
                </a:r>
                <a:endParaRPr lang="en-US" sz="3600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054C2ED-EEF1-4CE6-901F-6C666013E475}"/>
                </a:ext>
              </a:extLst>
            </p:cNvPr>
            <p:cNvGrpSpPr/>
            <p:nvPr/>
          </p:nvGrpSpPr>
          <p:grpSpPr>
            <a:xfrm>
              <a:off x="10151698" y="9054531"/>
              <a:ext cx="3657600" cy="4278669"/>
              <a:chOff x="9523165" y="7840148"/>
              <a:chExt cx="3657600" cy="427866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6056681-147A-45B9-9A31-10A440247CD5}"/>
                  </a:ext>
                </a:extLst>
              </p:cNvPr>
              <p:cNvGrpSpPr/>
              <p:nvPr/>
            </p:nvGrpSpPr>
            <p:grpSpPr>
              <a:xfrm>
                <a:off x="9523165" y="7840148"/>
                <a:ext cx="3657600" cy="3657600"/>
                <a:chOff x="7944945" y="2188690"/>
                <a:chExt cx="6501587" cy="6501587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4B77F9F-1799-402F-AE94-34ED887E7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 bright="70000" contrast="-70000"/>
                </a:blip>
                <a:stretch>
                  <a:fillRect/>
                </a:stretch>
              </p:blipFill>
              <p:spPr>
                <a:xfrm>
                  <a:off x="7944945" y="2188690"/>
                  <a:ext cx="6501587" cy="6501587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CC5D810-2912-4BA7-8F33-ECBD24ED8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biLevel thresh="50000"/>
                </a:blip>
                <a:stretch>
                  <a:fillRect/>
                </a:stretch>
              </p:blipFill>
              <p:spPr>
                <a:xfrm>
                  <a:off x="9720215" y="3653818"/>
                  <a:ext cx="2951046" cy="2951046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5E1ED74-C69E-4C29-9434-81E144F3F30C}"/>
                    </a:ext>
                  </a:extLst>
                </p:cNvPr>
                <p:cNvSpPr txBox="1"/>
                <p:nvPr/>
              </p:nvSpPr>
              <p:spPr>
                <a:xfrm>
                  <a:off x="9855741" y="6216410"/>
                  <a:ext cx="2908644" cy="10394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3200" dirty="0">
                      <a:solidFill>
                        <a:schemeClr val="tx1"/>
                      </a:solidFill>
                      <a:latin typeface="Open Sans Bold" panose="020B0806030504020204" pitchFamily="34" charset="0"/>
                      <a:ea typeface="Open Sans Bold" panose="020B0806030504020204" pitchFamily="34" charset="0"/>
                      <a:cs typeface="Open Sans Bold" panose="020B0806030504020204" pitchFamily="34" charset="0"/>
                    </a:rPr>
                    <a:t>core 1</a:t>
                  </a: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7540E91-37FE-4C0E-8C6D-1BD0933E4C28}"/>
                  </a:ext>
                </a:extLst>
              </p:cNvPr>
              <p:cNvSpPr txBox="1"/>
              <p:nvPr/>
            </p:nvSpPr>
            <p:spPr>
              <a:xfrm>
                <a:off x="9825143" y="11472486"/>
                <a:ext cx="305364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dirty="0">
                    <a:solidFill>
                      <a:schemeClr val="bg1"/>
                    </a:solidFill>
                    <a:effectLst/>
                    <a:latin typeface="Open Sans Bold" panose="020B0806030504020204" pitchFamily="34" charset="0"/>
                    <a:ea typeface="Open Sans Bold" panose="020B0806030504020204" pitchFamily="34" charset="0"/>
                    <a:cs typeface="Open Sans Bold" panose="020B0806030504020204" pitchFamily="34" charset="0"/>
                  </a:rPr>
                  <a:t>control algo.</a:t>
                </a:r>
                <a:endParaRPr lang="en-US" sz="3600" dirty="0"/>
              </a:p>
            </p:txBody>
          </p:sp>
        </p:grpSp>
      </p:grp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27511E2A-010D-4084-82F3-D12E0B726A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3809298" y="2813229"/>
            <a:ext cx="1975476" cy="1367468"/>
          </a:xfrm>
          <a:prstGeom prst="curvedConnector3">
            <a:avLst>
              <a:gd name="adj1" fmla="val 79043"/>
            </a:avLst>
          </a:prstGeom>
          <a:blipFill dpi="0" rotWithShape="0">
            <a:blip r:embed="rId14"/>
            <a:srcRect/>
            <a:tile tx="0" ty="0" sx="100000" sy="100000" flip="none" algn="tl"/>
          </a:blipFill>
          <a:ln w="76200" cap="flat" cmpd="sng" algn="ctr">
            <a:solidFill>
              <a:srgbClr val="8FCF63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B8E57C2-BAC1-469C-9954-0F4CFE3ACCF1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1892861" y="5889820"/>
            <a:ext cx="6112668" cy="2287907"/>
          </a:xfrm>
          <a:prstGeom prst="curvedConnector3">
            <a:avLst>
              <a:gd name="adj1" fmla="val 430"/>
            </a:avLst>
          </a:prstGeom>
          <a:blipFill dpi="0" rotWithShape="0">
            <a:blip r:embed="rId14"/>
            <a:srcRect/>
            <a:tile tx="0" ty="0" sx="100000" sy="100000" flip="none" algn="tl"/>
          </a:blipFill>
          <a:ln w="76200" cap="flat" cmpd="sng" algn="ctr">
            <a:solidFill>
              <a:srgbClr val="8FCF63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452C5BC0-3FB1-4138-8AA2-5DF8A2A46C69}"/>
              </a:ext>
            </a:extLst>
          </p:cNvPr>
          <p:cNvSpPr/>
          <p:nvPr/>
        </p:nvSpPr>
        <p:spPr bwMode="auto">
          <a:xfrm rot="1615808">
            <a:off x="1748321" y="3159957"/>
            <a:ext cx="12548401" cy="3505200"/>
          </a:xfrm>
          <a:prstGeom prst="flowChartTerminator">
            <a:avLst/>
          </a:prstGeom>
          <a:solidFill>
            <a:schemeClr val="accent5">
              <a:alpha val="20000"/>
            </a:schemeClr>
          </a:solidFill>
          <a:ln>
            <a:noFill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749FCF6E-AC03-4FDE-8704-FC748511A975}"/>
              </a:ext>
            </a:extLst>
          </p:cNvPr>
          <p:cNvSpPr/>
          <p:nvPr/>
        </p:nvSpPr>
        <p:spPr bwMode="auto">
          <a:xfrm rot="19846208">
            <a:off x="1819811" y="7039529"/>
            <a:ext cx="12610769" cy="3505200"/>
          </a:xfrm>
          <a:prstGeom prst="flowChartTerminator">
            <a:avLst/>
          </a:prstGeom>
          <a:solidFill>
            <a:schemeClr val="accent5">
              <a:alpha val="20000"/>
            </a:schemeClr>
          </a:solidFill>
          <a:ln>
            <a:noFill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6BECD1-4E7B-41A3-B5CE-E6CC5D08E509}"/>
              </a:ext>
            </a:extLst>
          </p:cNvPr>
          <p:cNvGrpSpPr/>
          <p:nvPr/>
        </p:nvGrpSpPr>
        <p:grpSpPr>
          <a:xfrm>
            <a:off x="16408010" y="2043156"/>
            <a:ext cx="6893553" cy="9629687"/>
            <a:chOff x="677351" y="3788241"/>
            <a:chExt cx="6893553" cy="8860960"/>
          </a:xfrm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F35C0B05-D7DD-4F56-BD31-7EB542232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96" y="4661107"/>
              <a:ext cx="6833608" cy="7988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 this configuration, the </a:t>
              </a:r>
              <a:r>
                <a:rPr lang="en-GB" sz="3200" dirty="0">
                  <a:solidFill>
                    <a:srgbClr val="697789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MCU firmware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the </a:t>
              </a:r>
              <a:r>
                <a:rPr lang="en-GB" sz="3200" dirty="0">
                  <a:solidFill>
                    <a:srgbClr val="89D9C0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Android application</a:t>
              </a:r>
              <a:r>
                <a:rPr lang="en-GB" sz="3200" dirty="0">
                  <a:solidFill>
                    <a:srgbClr val="89D9C0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act as clients that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subscribe/publish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messages to the broker. The </a:t>
              </a:r>
              <a:r>
                <a:rPr lang="en-GB" sz="3200" dirty="0">
                  <a:solidFill>
                    <a:srgbClr val="4A7DAC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Mosquitt</a:t>
              </a:r>
              <a:r>
                <a:rPr lang="en-GB" sz="3200" dirty="0">
                  <a:solidFill>
                    <a:srgbClr val="4A7DAC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o </a:t>
              </a:r>
              <a:r>
                <a:rPr lang="en-GB" sz="3200" dirty="0">
                  <a:solidFill>
                    <a:srgbClr val="4A7DAC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broker</a:t>
              </a:r>
              <a:r>
                <a:rPr lang="en-GB" sz="3200" dirty="0">
                  <a:solidFill>
                    <a:srgbClr val="4A7DAC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 a piece of software that runs on a remote server, its job is to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receive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published messages,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save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these messages to their respective topics and then 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transmit</a:t>
              </a:r>
              <a:r>
                <a:rPr lang="en-GB" sz="32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messages to the clients that were subscribed to these topics</a:t>
              </a:r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9FDBE076-E1BB-4169-BC4C-16E77D3A5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1" y="3788241"/>
              <a:ext cx="6833608" cy="899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" charset="0"/>
                </a:rPr>
                <a:t>MQTT </a:t>
              </a:r>
              <a:r>
                <a:rPr lang="en-US" sz="6400" dirty="0">
                  <a:solidFill>
                    <a:srgbClr val="89D9C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" charset="0"/>
                </a:rPr>
                <a:t>network</a:t>
              </a:r>
              <a:endParaRPr lang="en-US" sz="6400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A046E0-9FDE-4D96-B083-4CD6C1CA8FBA}"/>
              </a:ext>
            </a:extLst>
          </p:cNvPr>
          <p:cNvCxnSpPr>
            <a:cxnSpLocks/>
          </p:cNvCxnSpPr>
          <p:nvPr/>
        </p:nvCxnSpPr>
        <p:spPr bwMode="auto">
          <a:xfrm flipV="1">
            <a:off x="6517471" y="8923892"/>
            <a:ext cx="3823726" cy="2175069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52400" cap="flat" cmpd="sng" algn="ctr">
            <a:solidFill>
              <a:srgbClr val="697789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49676A-6E92-419F-A82B-93D9D8BBF9E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60218" y="6305446"/>
            <a:ext cx="3837506" cy="219095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52400" cap="flat" cmpd="sng" algn="ctr">
            <a:solidFill>
              <a:srgbClr val="4A7DA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BC5039-6443-470F-8B30-01D5F7FE1B38}"/>
              </a:ext>
            </a:extLst>
          </p:cNvPr>
          <p:cNvGrpSpPr/>
          <p:nvPr/>
        </p:nvGrpSpPr>
        <p:grpSpPr>
          <a:xfrm rot="900000">
            <a:off x="2286000" y="8371765"/>
            <a:ext cx="4572000" cy="4572000"/>
            <a:chOff x="2286000" y="8371765"/>
            <a:chExt cx="4572000" cy="4572000"/>
          </a:xfrm>
        </p:grpSpPr>
        <p:sp>
          <p:nvSpPr>
            <p:cNvPr id="10" name="Rectangle: Diagonal Corners Rounded 9">
              <a:extLst>
                <a:ext uri="{FF2B5EF4-FFF2-40B4-BE49-F238E27FC236}">
                  <a16:creationId xmlns:a16="http://schemas.microsoft.com/office/drawing/2014/main" id="{BA24469D-1E90-43D3-8473-7A83FCDE65BB}"/>
                </a:ext>
              </a:extLst>
            </p:cNvPr>
            <p:cNvSpPr/>
            <p:nvPr/>
          </p:nvSpPr>
          <p:spPr bwMode="auto">
            <a:xfrm>
              <a:off x="2286000" y="8371765"/>
              <a:ext cx="4572000" cy="4572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21262B"/>
            </a:solidFill>
            <a:ln w="38100" cap="flat" cmpd="sng" algn="ctr">
              <a:solidFill>
                <a:srgbClr val="69778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7D9E0E-EA8A-4B24-BB32-44A6F6AF8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659509">
              <a:off x="3429000" y="9514765"/>
              <a:ext cx="2286000" cy="228600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5909A-FEE8-4D74-BF4F-2B2435DBE86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15000" y="5225534"/>
            <a:ext cx="4056922" cy="217538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52400" cap="flat" cmpd="sng" algn="ctr">
            <a:solidFill>
              <a:srgbClr val="4A7DA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E88279-B6AE-429A-BE81-7ABC034FA8AC}"/>
              </a:ext>
            </a:extLst>
          </p:cNvPr>
          <p:cNvGrpSpPr/>
          <p:nvPr/>
        </p:nvGrpSpPr>
        <p:grpSpPr>
          <a:xfrm>
            <a:off x="9486900" y="4572000"/>
            <a:ext cx="4572000" cy="4572000"/>
            <a:chOff x="9486900" y="4572000"/>
            <a:chExt cx="4572000" cy="4572000"/>
          </a:xfrm>
        </p:grpSpPr>
        <p:sp>
          <p:nvSpPr>
            <p:cNvPr id="9" name="Rectangle: Diagonal Corners Rounded 8">
              <a:extLst>
                <a:ext uri="{FF2B5EF4-FFF2-40B4-BE49-F238E27FC236}">
                  <a16:creationId xmlns:a16="http://schemas.microsoft.com/office/drawing/2014/main" id="{E744A8B8-E1B1-4425-A081-95D6B28D80F4}"/>
                </a:ext>
              </a:extLst>
            </p:cNvPr>
            <p:cNvSpPr/>
            <p:nvPr/>
          </p:nvSpPr>
          <p:spPr bwMode="auto">
            <a:xfrm>
              <a:off x="9486900" y="4572000"/>
              <a:ext cx="4572000" cy="4572000"/>
            </a:xfrm>
            <a:prstGeom prst="round2DiagRect">
              <a:avLst>
                <a:gd name="adj1" fmla="val 50000"/>
                <a:gd name="adj2" fmla="val 50000"/>
              </a:avLst>
            </a:prstGeom>
            <a:solidFill>
              <a:srgbClr val="152431"/>
            </a:solidFill>
            <a:ln w="38100" cap="flat" cmpd="sng" algn="ctr">
              <a:solidFill>
                <a:srgbClr val="4A7DA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054198-5358-445D-B05C-590992D9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69857" y="5715000"/>
              <a:ext cx="2286000" cy="2286000"/>
            </a:xfrm>
            <a:prstGeom prst="rect">
              <a:avLst/>
            </a:prstGeom>
          </p:spPr>
        </p:pic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7638D4-428D-4C05-88CC-CF3A111DB31D}"/>
              </a:ext>
            </a:extLst>
          </p:cNvPr>
          <p:cNvCxnSpPr>
            <a:cxnSpLocks/>
          </p:cNvCxnSpPr>
          <p:nvPr/>
        </p:nvCxnSpPr>
        <p:spPr bwMode="auto">
          <a:xfrm>
            <a:off x="6228768" y="2587078"/>
            <a:ext cx="4401132" cy="2129162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52400" cap="flat" cmpd="sng" algn="ctr">
            <a:solidFill>
              <a:srgbClr val="89D9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7AF08-82C9-47F9-BEFF-2E033F72C396}"/>
              </a:ext>
            </a:extLst>
          </p:cNvPr>
          <p:cNvGrpSpPr/>
          <p:nvPr/>
        </p:nvGrpSpPr>
        <p:grpSpPr>
          <a:xfrm rot="4200000">
            <a:off x="2286000" y="772235"/>
            <a:ext cx="4572000" cy="4572000"/>
            <a:chOff x="2286000" y="772235"/>
            <a:chExt cx="4572000" cy="4572000"/>
          </a:xfrm>
        </p:grpSpPr>
        <p:sp>
          <p:nvSpPr>
            <p:cNvPr id="8" name="Rectangle: Diagonal Corners Rounded 7">
              <a:extLst>
                <a:ext uri="{FF2B5EF4-FFF2-40B4-BE49-F238E27FC236}">
                  <a16:creationId xmlns:a16="http://schemas.microsoft.com/office/drawing/2014/main" id="{03FE2ED9-C193-45C2-A45E-93E5B7E8830E}"/>
                </a:ext>
              </a:extLst>
            </p:cNvPr>
            <p:cNvSpPr/>
            <p:nvPr/>
          </p:nvSpPr>
          <p:spPr bwMode="auto">
            <a:xfrm>
              <a:off x="2286000" y="772235"/>
              <a:ext cx="4572000" cy="4572000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153B32"/>
            </a:solidFill>
            <a:ln w="381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A365A4-78C3-4742-B22A-01549658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400000">
              <a:off x="3428999" y="1915235"/>
              <a:ext cx="2286000" cy="22860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A64851F-9BB7-4D57-8E47-7F7EB61B4473}"/>
              </a:ext>
            </a:extLst>
          </p:cNvPr>
          <p:cNvSpPr txBox="1"/>
          <p:nvPr/>
        </p:nvSpPr>
        <p:spPr>
          <a:xfrm rot="19860559">
            <a:off x="7083017" y="10358418"/>
            <a:ext cx="3864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697789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Published message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DB0656-CA86-4FB0-A8FB-EF111EB2FD52}"/>
              </a:ext>
            </a:extLst>
          </p:cNvPr>
          <p:cNvSpPr txBox="1"/>
          <p:nvPr/>
        </p:nvSpPr>
        <p:spPr>
          <a:xfrm rot="1590443">
            <a:off x="7083016" y="2852040"/>
            <a:ext cx="3864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89D9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Published message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04F384-742D-47AF-827A-2CA0043F27C8}"/>
              </a:ext>
            </a:extLst>
          </p:cNvPr>
          <p:cNvSpPr txBox="1"/>
          <p:nvPr/>
        </p:nvSpPr>
        <p:spPr>
          <a:xfrm>
            <a:off x="3954587" y="6376878"/>
            <a:ext cx="4251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4A7DAC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Subscription message</a:t>
            </a:r>
          </a:p>
        </p:txBody>
      </p:sp>
    </p:spTree>
    <p:extLst>
      <p:ext uri="{BB962C8B-B14F-4D97-AF65-F5344CB8AC3E}">
        <p14:creationId xmlns:p14="http://schemas.microsoft.com/office/powerpoint/2010/main" val="11411246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92D51E-16B0-435A-9324-D333694E2D3C}"/>
              </a:ext>
            </a:extLst>
          </p:cNvPr>
          <p:cNvGrpSpPr/>
          <p:nvPr/>
        </p:nvGrpSpPr>
        <p:grpSpPr>
          <a:xfrm>
            <a:off x="6553200" y="1657322"/>
            <a:ext cx="6955884" cy="10401354"/>
            <a:chOff x="6070591" y="1981200"/>
            <a:chExt cx="6955884" cy="10401354"/>
          </a:xfrm>
        </p:grpSpPr>
        <p:sp>
          <p:nvSpPr>
            <p:cNvPr id="44037" name="Rectangle 5"/>
            <p:cNvSpPr>
              <a:spLocks/>
            </p:cNvSpPr>
            <p:nvPr/>
          </p:nvSpPr>
          <p:spPr bwMode="auto">
            <a:xfrm>
              <a:off x="6124981" y="4133877"/>
              <a:ext cx="6901494" cy="8248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Opening the </a:t>
              </a:r>
              <a:r>
                <a:rPr lang="en-GB" sz="3600" dirty="0">
                  <a:solidFill>
                    <a:schemeClr val="bg1">
                      <a:lumMod val="9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Hexapod Controller app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the user is taken to the </a:t>
              </a:r>
              <a:r>
                <a:rPr lang="en-GB" sz="3600" dirty="0">
                  <a:solidFill>
                    <a:srgbClr val="339F7E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menu</a:t>
              </a:r>
              <a:r>
                <a:rPr lang="en-GB" sz="3600" dirty="0">
                  <a:solidFill>
                    <a:schemeClr val="bg1">
                      <a:lumMod val="9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the application. touching the “Controller” button opens up the actually </a:t>
              </a:r>
              <a:r>
                <a:rPr lang="en-GB" sz="3600" dirty="0">
                  <a:solidFill>
                    <a:srgbClr val="3690E2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controller activity</a:t>
              </a:r>
            </a:p>
            <a:p>
              <a:pPr algn="l"/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Because the controller might be a bit confusing at first, touching the “</a:t>
              </a:r>
              <a:r>
                <a:rPr lang="en-GB" sz="3600" dirty="0">
                  <a:solidFill>
                    <a:srgbClr val="3AB7A6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” found at the upper right corner of the controller, opens up a dialog where a </a:t>
              </a:r>
              <a:r>
                <a:rPr lang="en-GB" sz="3600" dirty="0">
                  <a:solidFill>
                    <a:srgbClr val="807AB8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detailed description 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 the controller’s functionality and the robot’s sensors are explained.</a:t>
              </a:r>
            </a:p>
          </p:txBody>
        </p:sp>
        <p:sp>
          <p:nvSpPr>
            <p:cNvPr id="44038" name="Rectangle 6"/>
            <p:cNvSpPr>
              <a:spLocks/>
            </p:cNvSpPr>
            <p:nvPr/>
          </p:nvSpPr>
          <p:spPr bwMode="auto">
            <a:xfrm>
              <a:off x="6070591" y="1981200"/>
              <a:ext cx="6901494" cy="197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b="1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Android</a:t>
              </a:r>
              <a:r>
                <a:rPr lang="en-US" sz="6400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 application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2BB10-065E-4431-993E-97CAF28DE9EF}"/>
              </a:ext>
            </a:extLst>
          </p:cNvPr>
          <p:cNvGrpSpPr/>
          <p:nvPr/>
        </p:nvGrpSpPr>
        <p:grpSpPr>
          <a:xfrm>
            <a:off x="14117685" y="533399"/>
            <a:ext cx="11980986" cy="5867512"/>
            <a:chOff x="14565924" y="533399"/>
            <a:chExt cx="11980986" cy="5867512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A9CEE4F-435F-4461-9965-0EDB6A9A02BD}"/>
                </a:ext>
              </a:extLst>
            </p:cNvPr>
            <p:cNvSpPr/>
            <p:nvPr/>
          </p:nvSpPr>
          <p:spPr bwMode="auto">
            <a:xfrm rot="16200000">
              <a:off x="17622661" y="-2523338"/>
              <a:ext cx="5867512" cy="11980986"/>
            </a:xfrm>
            <a:prstGeom prst="roundRect">
              <a:avLst>
                <a:gd name="adj" fmla="val 13892"/>
              </a:avLst>
            </a:prstGeom>
            <a:solidFill>
              <a:srgbClr val="3690E2">
                <a:alpha val="60000"/>
              </a:srgbClr>
            </a:solidFill>
            <a:ln w="76200" cap="flat" cmpd="sng" algn="ctr">
              <a:solidFill>
                <a:srgbClr val="4489C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3DE4EB-35D1-4B22-A0A6-3F478468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5465" y1="91133" x2="5465" y2="11823"/>
                          <a14:foregroundMark x1="94419" y1="88424" x2="93372" y2="4187"/>
                          <a14:foregroundMark x1="36860" y1="1970" x2="92558" y2="3202"/>
                          <a14:backgroundMark x1="1395" y1="98276" x2="1395" y2="98276"/>
                          <a14:backgroundMark x1="814" y1="2463" x2="814" y2="2463"/>
                          <a14:backgroundMark x1="2442" y1="98522" x2="2442" y2="98522"/>
                          <a14:backgroundMark x1="581" y1="95074" x2="2326" y2="99754"/>
                          <a14:backgroundMark x1="581" y1="98276" x2="581" y2="98276"/>
                          <a14:backgroundMark x1="698" y1="95074" x2="698" y2="95074"/>
                          <a14:backgroundMark x1="2791" y1="98276" x2="2791" y2="98276"/>
                          <a14:backgroundMark x1="32558" y1="985" x2="32558" y2="9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59000" y="739775"/>
              <a:ext cx="11430000" cy="539602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250B0E1-09BC-4B3E-B438-7024053F08D5}"/>
              </a:ext>
            </a:extLst>
          </p:cNvPr>
          <p:cNvGrpSpPr/>
          <p:nvPr/>
        </p:nvGrpSpPr>
        <p:grpSpPr>
          <a:xfrm>
            <a:off x="14084157" y="7108713"/>
            <a:ext cx="11980986" cy="5867512"/>
            <a:chOff x="14536614" y="7003255"/>
            <a:chExt cx="11980986" cy="5867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F759BBD-A8D5-4FD4-A7D6-01C50AE183CE}"/>
                </a:ext>
              </a:extLst>
            </p:cNvPr>
            <p:cNvSpPr/>
            <p:nvPr/>
          </p:nvSpPr>
          <p:spPr bwMode="auto">
            <a:xfrm rot="16200000">
              <a:off x="17593351" y="3946518"/>
              <a:ext cx="5867512" cy="11980986"/>
            </a:xfrm>
            <a:prstGeom prst="roundRect">
              <a:avLst>
                <a:gd name="adj" fmla="val 13892"/>
              </a:avLst>
            </a:prstGeom>
            <a:solidFill>
              <a:srgbClr val="807AB8">
                <a:alpha val="60000"/>
              </a:srgbClr>
            </a:solidFill>
            <a:ln w="76200" cap="flat" cmpd="sng" algn="ctr">
              <a:solidFill>
                <a:srgbClr val="75729E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761141-4914-4928-AC27-F3D9FF78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4535" y1="13300" x2="94535" y2="15764"/>
                          <a14:foregroundMark x1="5814" y1="89655" x2="95814" y2="90887"/>
                          <a14:foregroundMark x1="95930" y1="87931" x2="96163" y2="10099"/>
                          <a14:foregroundMark x1="53372" y1="98768" x2="94419" y2="98030"/>
                          <a14:backgroundMark x1="32791" y1="985" x2="32791" y2="9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859000" y="7239000"/>
              <a:ext cx="11430000" cy="539602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0FEA99-C677-4306-8DD0-F17B9A6C2A5D}"/>
              </a:ext>
            </a:extLst>
          </p:cNvPr>
          <p:cNvGrpSpPr/>
          <p:nvPr/>
        </p:nvGrpSpPr>
        <p:grpSpPr>
          <a:xfrm>
            <a:off x="-990600" y="2209800"/>
            <a:ext cx="6591300" cy="13716000"/>
            <a:chOff x="419100" y="2209800"/>
            <a:chExt cx="6591300" cy="13716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64D28C9-EA38-4600-A338-F1E955B1C15D}"/>
                </a:ext>
              </a:extLst>
            </p:cNvPr>
            <p:cNvSpPr/>
            <p:nvPr/>
          </p:nvSpPr>
          <p:spPr bwMode="auto">
            <a:xfrm>
              <a:off x="419100" y="2209800"/>
              <a:ext cx="6591300" cy="13716000"/>
            </a:xfrm>
            <a:prstGeom prst="roundRect">
              <a:avLst>
                <a:gd name="adj" fmla="val 13892"/>
              </a:avLst>
            </a:prstGeom>
            <a:solidFill>
              <a:srgbClr val="339F7E">
                <a:alpha val="60000"/>
              </a:srgbClr>
            </a:solidFill>
            <a:ln w="76200" cap="flat" cmpd="sng" algn="ctr">
              <a:solidFill>
                <a:srgbClr val="4AB69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1802E-DE1A-442D-98EE-3E276B2F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75562" y1="94702" x2="75562" y2="94702"/>
                          <a14:foregroundMark x1="67697" y1="91523" x2="67697" y2="91523"/>
                          <a14:foregroundMark x1="67416" y1="96556" x2="21067" y2="95364"/>
                          <a14:foregroundMark x1="11798" y1="5430" x2="91573" y2="5430"/>
                          <a14:backgroundMark x1="3371" y1="1457" x2="3371" y2="1457"/>
                          <a14:backgroundMark x1="98034" y1="1854" x2="98034" y2="1854"/>
                          <a14:backgroundMark x1="97191" y1="98675" x2="97191" y2="98675"/>
                          <a14:backgroundMark x1="3652" y1="98808" x2="3652" y2="98808"/>
                          <a14:backgroundMark x1="98876" y1="28742" x2="98876" y2="2874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600" y="2473788"/>
              <a:ext cx="6248400" cy="1325152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07F2EE1E-D641-41CD-BE96-21739B088E73}"/>
              </a:ext>
            </a:extLst>
          </p:cNvPr>
          <p:cNvSpPr/>
          <p:nvPr/>
        </p:nvSpPr>
        <p:spPr bwMode="auto">
          <a:xfrm>
            <a:off x="1809495" y="10833097"/>
            <a:ext cx="2209800" cy="1495518"/>
          </a:xfrm>
          <a:prstGeom prst="downArrow">
            <a:avLst>
              <a:gd name="adj1" fmla="val 100000"/>
              <a:gd name="adj2" fmla="val 54645"/>
            </a:avLst>
          </a:prstGeom>
          <a:solidFill>
            <a:srgbClr val="DF9983">
              <a:alpha val="30000"/>
            </a:srgbClr>
          </a:solidFill>
          <a:ln w="38100" cap="flat" cmpd="sng" algn="ctr">
            <a:solidFill>
              <a:srgbClr val="DF998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3542F8-DC45-4F8B-8EB0-3E780927AA24}"/>
              </a:ext>
            </a:extLst>
          </p:cNvPr>
          <p:cNvSpPr/>
          <p:nvPr/>
        </p:nvSpPr>
        <p:spPr bwMode="auto">
          <a:xfrm>
            <a:off x="1809495" y="457201"/>
            <a:ext cx="20802600" cy="10382248"/>
          </a:xfrm>
          <a:prstGeom prst="rect">
            <a:avLst/>
          </a:prstGeom>
          <a:solidFill>
            <a:srgbClr val="DF9983">
              <a:alpha val="30000"/>
            </a:srgbClr>
          </a:solidFill>
          <a:ln w="38100" cap="flat" cmpd="sng" algn="ctr">
            <a:solidFill>
              <a:srgbClr val="DF9983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Gill Sans" charset="0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 rot="10800000">
            <a:off x="16294608" y="12423862"/>
            <a:ext cx="8165592" cy="152402"/>
          </a:xfrm>
          <a:prstGeom prst="rect">
            <a:avLst/>
          </a:prstGeom>
          <a:solidFill>
            <a:srgbClr val="56BCBA"/>
          </a:solidFill>
          <a:ln w="25400" cap="flat">
            <a:solidFill>
              <a:srgbClr val="56BCBA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 rot="10800000">
            <a:off x="8134603" y="12423865"/>
            <a:ext cx="8165592" cy="152400"/>
          </a:xfrm>
          <a:prstGeom prst="rect">
            <a:avLst/>
          </a:prstGeom>
          <a:solidFill>
            <a:srgbClr val="3690E2"/>
          </a:solidFill>
          <a:ln w="25400" cap="flat">
            <a:solidFill>
              <a:srgbClr val="3690E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2" name="Rectangle 6"/>
          <p:cNvSpPr>
            <a:spLocks/>
          </p:cNvSpPr>
          <p:nvPr/>
        </p:nvSpPr>
        <p:spPr bwMode="auto">
          <a:xfrm rot="10800000">
            <a:off x="-56390" y="12423867"/>
            <a:ext cx="8165592" cy="152398"/>
          </a:xfrm>
          <a:prstGeom prst="rect">
            <a:avLst/>
          </a:prstGeom>
          <a:solidFill>
            <a:srgbClr val="DF9983"/>
          </a:solidFill>
          <a:ln w="25400" cap="flat">
            <a:solidFill>
              <a:srgbClr val="DF998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8" name="Oval 12"/>
          <p:cNvSpPr>
            <a:spLocks/>
          </p:cNvSpPr>
          <p:nvPr/>
        </p:nvSpPr>
        <p:spPr bwMode="auto">
          <a:xfrm rot="10800000">
            <a:off x="21138896" y="12131768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9" name="Oval 13"/>
          <p:cNvSpPr>
            <a:spLocks/>
          </p:cNvSpPr>
          <p:nvPr/>
        </p:nvSpPr>
        <p:spPr bwMode="auto">
          <a:xfrm rot="10800000">
            <a:off x="21342096" y="12334968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2" name="Oval 16"/>
          <p:cNvSpPr>
            <a:spLocks/>
          </p:cNvSpPr>
          <p:nvPr/>
        </p:nvSpPr>
        <p:spPr bwMode="auto">
          <a:xfrm rot="10800000">
            <a:off x="12217400" y="12131767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73" name="Oval 17"/>
          <p:cNvSpPr>
            <a:spLocks/>
          </p:cNvSpPr>
          <p:nvPr/>
        </p:nvSpPr>
        <p:spPr bwMode="auto">
          <a:xfrm rot="10800000">
            <a:off x="12420600" y="12334967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90" name="Oval 34"/>
          <p:cNvSpPr>
            <a:spLocks/>
          </p:cNvSpPr>
          <p:nvPr/>
        </p:nvSpPr>
        <p:spPr bwMode="auto">
          <a:xfrm rot="10800000">
            <a:off x="2558793" y="12131768"/>
            <a:ext cx="711200" cy="711200"/>
          </a:xfrm>
          <a:prstGeom prst="ellipse">
            <a:avLst/>
          </a:prstGeom>
          <a:solidFill>
            <a:srgbClr val="FFFFFF">
              <a:alpha val="29999"/>
            </a:srgbClr>
          </a:solidFill>
          <a:ln w="25400" cap="flat">
            <a:solidFill>
              <a:srgbClr val="FFFFFF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91" name="Oval 35"/>
          <p:cNvSpPr>
            <a:spLocks/>
          </p:cNvSpPr>
          <p:nvPr/>
        </p:nvSpPr>
        <p:spPr bwMode="auto">
          <a:xfrm rot="10800000">
            <a:off x="2761993" y="12334968"/>
            <a:ext cx="304800" cy="3048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90B2B-5806-4341-9F10-4C88947F2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5" b="92593" l="13698" r="80938">
                        <a14:backgroundMark x1="29740" y1="42222" x2="29740" y2="42222"/>
                        <a14:backgroundMark x1="34948" y1="48704" x2="34948" y2="48704"/>
                        <a14:backgroundMark x1="46406" y1="22500" x2="46406" y2="22500"/>
                        <a14:backgroundMark x1="42344" y1="22963" x2="42344" y2="22963"/>
                        <a14:backgroundMark x1="42344" y1="17130" x2="42344" y2="17130"/>
                        <a14:backgroundMark x1="45260" y1="16389" x2="45260" y2="16389"/>
                        <a14:backgroundMark x1="60573" y1="30741" x2="60573" y2="30741"/>
                        <a14:backgroundMark x1="64740" y1="48981" x2="64740" y2="48981"/>
                        <a14:backgroundMark x1="78281" y1="21204" x2="78281" y2="21204"/>
                        <a14:backgroundMark x1="83802" y1="17130" x2="83802" y2="17130"/>
                        <a14:backgroundMark x1="55990" y1="35926" x2="55990" y2="35926"/>
                      </a14:backgroundRemoval>
                    </a14:imgEffect>
                  </a14:imgLayer>
                </a14:imgProps>
              </a:ext>
            </a:extLst>
          </a:blip>
          <a:srcRect l="13471" t="5340" r="19594" b="6523"/>
          <a:stretch/>
        </p:blipFill>
        <p:spPr>
          <a:xfrm>
            <a:off x="8026400" y="853981"/>
            <a:ext cx="13112496" cy="9711952"/>
          </a:xfrm>
          <a:prstGeom prst="rect">
            <a:avLst/>
          </a:prstGeom>
          <a:effectLst>
            <a:glow rad="127000">
              <a:schemeClr val="bg1">
                <a:lumMod val="95000"/>
                <a:alpha val="7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F856F-9EC7-4467-A361-E6A333E149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95185" l="10000" r="90000">
                        <a14:foregroundMark x1="43594" y1="9259" x2="43594" y2="9259"/>
                        <a14:foregroundMark x1="46042" y1="12963" x2="46042" y2="12963"/>
                        <a14:backgroundMark x1="54635" y1="61574" x2="54635" y2="61574"/>
                        <a14:backgroundMark x1="65677" y1="44074" x2="65677" y2="44074"/>
                        <a14:backgroundMark x1="66823" y1="48148" x2="66823" y2="48148"/>
                        <a14:backgroundMark x1="71927" y1="44907" x2="71927" y2="44907"/>
                        <a14:backgroundMark x1="62656" y1="28889" x2="62656" y2="28889"/>
                        <a14:backgroundMark x1="57708" y1="32593" x2="57708" y2="32593"/>
                        <a14:backgroundMark x1="54167" y1="29907" x2="54167" y2="29907"/>
                        <a14:backgroundMark x1="54896" y1="29907" x2="54896" y2="29907"/>
                        <a14:backgroundMark x1="43854" y1="20000" x2="43854" y2="20000"/>
                        <a14:backgroundMark x1="47396" y1="18981" x2="47396" y2="18981"/>
                        <a14:backgroundMark x1="48073" y1="15000" x2="48073" y2="15000"/>
                        <a14:backgroundMark x1="44948" y1="14167" x2="44948" y2="14167"/>
                        <a14:backgroundMark x1="25208" y1="39074" x2="25208" y2="39074"/>
                        <a14:backgroundMark x1="30521" y1="42222" x2="30521" y2="42222"/>
                        <a14:backgroundMark x1="31406" y1="38241" x2="31406" y2="38241"/>
                        <a14:backgroundMark x1="35000" y1="34722" x2="35000" y2="34722"/>
                        <a14:backgroundMark x1="35052" y1="36481" x2="35052" y2="36481"/>
                        <a14:backgroundMark x1="35000" y1="35556" x2="35000" y2="35556"/>
                      </a14:backgroundRemoval>
                    </a14:imgEffect>
                  </a14:imgLayer>
                </a14:imgProps>
              </a:ext>
            </a:extLst>
          </a:blip>
          <a:srcRect l="12615" t="3277" r="14895" b="4239"/>
          <a:stretch/>
        </p:blipFill>
        <p:spPr>
          <a:xfrm>
            <a:off x="8020302" y="890725"/>
            <a:ext cx="13258800" cy="9515199"/>
          </a:xfrm>
          <a:prstGeom prst="rect">
            <a:avLst/>
          </a:prstGeom>
          <a:effectLst>
            <a:glow rad="127000">
              <a:schemeClr val="bg1">
                <a:lumMod val="95000"/>
                <a:alpha val="7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F52A7-41C3-4814-B32D-5B767D8277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481" l="10000" r="90000">
                        <a14:backgroundMark x1="33594" y1="42963" x2="33594" y2="42963"/>
                        <a14:backgroundMark x1="32500" y1="47870" x2="32500" y2="47870"/>
                        <a14:backgroundMark x1="50781" y1="68796" x2="50781" y2="68796"/>
                        <a14:backgroundMark x1="52240" y1="69630" x2="52240" y2="69630"/>
                        <a14:backgroundMark x1="52292" y1="71389" x2="52292" y2="71389"/>
                        <a14:backgroundMark x1="52031" y1="57130" x2="52031" y2="57130"/>
                        <a14:backgroundMark x1="52917" y1="63426" x2="52917" y2="63426"/>
                        <a14:backgroundMark x1="67708" y1="47407" x2="67708" y2="47407"/>
                        <a14:backgroundMark x1="69375" y1="36204" x2="69375" y2="36204"/>
                        <a14:backgroundMark x1="65052" y1="34444" x2="65052" y2="34444"/>
                        <a14:backgroundMark x1="68438" y1="35648" x2="68438" y2="35648"/>
                        <a14:backgroundMark x1="74479" y1="27130" x2="74479" y2="27130"/>
                        <a14:backgroundMark x1="50729" y1="14907" x2="50729" y2="14907"/>
                        <a14:backgroundMark x1="36667" y1="18241" x2="36667" y2="18241"/>
                        <a14:backgroundMark x1="38177" y1="23611" x2="38177" y2="23611"/>
                        <a14:backgroundMark x1="54010" y1="9722" x2="54010" y2="9722"/>
                        <a14:backgroundMark x1="49427" y1="7685" x2="49427" y2="7685"/>
                        <a14:backgroundMark x1="37552" y1="8889" x2="37552" y2="8889"/>
                        <a14:backgroundMark x1="76667" y1="17778" x2="76667" y2="17778"/>
                        <a14:backgroundMark x1="51146" y1="1574" x2="51146" y2="1574"/>
                        <a14:backgroundMark x1="56927" y1="2037" x2="56927" y2="2037"/>
                        <a14:backgroundMark x1="65000" y1="32963" x2="65000" y2="32963"/>
                      </a14:backgroundRemoval>
                    </a14:imgEffect>
                  </a14:imgLayer>
                </a14:imgProps>
              </a:ext>
            </a:extLst>
          </a:blip>
          <a:srcRect l="10554" r="9179" b="4056"/>
          <a:stretch/>
        </p:blipFill>
        <p:spPr>
          <a:xfrm>
            <a:off x="7755071" y="774373"/>
            <a:ext cx="14681200" cy="9871168"/>
          </a:xfrm>
          <a:prstGeom prst="rect">
            <a:avLst/>
          </a:prstGeom>
          <a:effectLst>
            <a:glow rad="127000">
              <a:schemeClr val="bg1">
                <a:lumMod val="85000"/>
                <a:alpha val="70000"/>
              </a:schemeClr>
            </a:glow>
          </a:effectLst>
        </p:spPr>
      </p:pic>
      <p:sp>
        <p:nvSpPr>
          <p:cNvPr id="56" name="Rectangle 6">
            <a:extLst>
              <a:ext uri="{FF2B5EF4-FFF2-40B4-BE49-F238E27FC236}">
                <a16:creationId xmlns:a16="http://schemas.microsoft.com/office/drawing/2014/main" id="{D70A3640-15C4-41A8-B787-26FE56B9CE1B}"/>
              </a:ext>
            </a:extLst>
          </p:cNvPr>
          <p:cNvSpPr>
            <a:spLocks/>
          </p:cNvSpPr>
          <p:nvPr/>
        </p:nvSpPr>
        <p:spPr bwMode="auto">
          <a:xfrm>
            <a:off x="2189052" y="769824"/>
            <a:ext cx="6901494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version   .x</a:t>
            </a:r>
            <a:endParaRPr lang="en-US" sz="6400" dirty="0">
              <a:solidFill>
                <a:srgbClr val="89D9C0"/>
              </a:solidFill>
              <a:latin typeface="Open Sans" charset="0"/>
              <a:ea typeface="ＭＳ Ｐゴシック" charset="0"/>
              <a:cs typeface="Open Sans" charset="0"/>
              <a:sym typeface="Open Sans" charset="0"/>
            </a:endParaRP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2EF0B50A-BE92-4C07-AD6F-69CAFD35C9F4}"/>
              </a:ext>
            </a:extLst>
          </p:cNvPr>
          <p:cNvSpPr>
            <a:spLocks/>
          </p:cNvSpPr>
          <p:nvPr/>
        </p:nvSpPr>
        <p:spPr bwMode="auto">
          <a:xfrm>
            <a:off x="5429738" y="1362093"/>
            <a:ext cx="768861" cy="78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1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0AA47BB5-8240-4015-B58E-C8ABFB2C7C26}"/>
              </a:ext>
            </a:extLst>
          </p:cNvPr>
          <p:cNvSpPr>
            <a:spLocks/>
          </p:cNvSpPr>
          <p:nvPr/>
        </p:nvSpPr>
        <p:spPr bwMode="auto">
          <a:xfrm>
            <a:off x="5391638" y="1357217"/>
            <a:ext cx="768861" cy="78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2</a:t>
            </a: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171DDA91-172A-4A4B-AF3A-902684A8BDD2}"/>
              </a:ext>
            </a:extLst>
          </p:cNvPr>
          <p:cNvSpPr>
            <a:spLocks/>
          </p:cNvSpPr>
          <p:nvPr/>
        </p:nvSpPr>
        <p:spPr bwMode="auto">
          <a:xfrm>
            <a:off x="5429737" y="1327113"/>
            <a:ext cx="768861" cy="81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3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1A7A6B26-8A75-4490-A1F1-982D5C76CB08}"/>
              </a:ext>
            </a:extLst>
          </p:cNvPr>
          <p:cNvSpPr>
            <a:spLocks/>
          </p:cNvSpPr>
          <p:nvPr/>
        </p:nvSpPr>
        <p:spPr bwMode="auto">
          <a:xfrm>
            <a:off x="2227404" y="2225487"/>
            <a:ext cx="5658790" cy="8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attempt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hardware plan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MCU programmed in Arduino framework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Rigid legs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protective shell</a:t>
            </a: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4382DCE7-EB9D-416F-84BF-E47B6206FCDE}"/>
              </a:ext>
            </a:extLst>
          </p:cNvPr>
          <p:cNvSpPr>
            <a:spLocks/>
          </p:cNvSpPr>
          <p:nvPr/>
        </p:nvSpPr>
        <p:spPr bwMode="auto">
          <a:xfrm>
            <a:off x="2233502" y="2238394"/>
            <a:ext cx="5658790" cy="8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Minor modifications for leg design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motherboard schematic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Added PWM drivers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Pushbuttons installed in every leg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attempt at a shell</a:t>
            </a: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9F39A883-21D9-4893-BE70-6B9C485F69F4}"/>
              </a:ext>
            </a:extLst>
          </p:cNvPr>
          <p:cNvSpPr>
            <a:spLocks/>
          </p:cNvSpPr>
          <p:nvPr/>
        </p:nvSpPr>
        <p:spPr bwMode="auto">
          <a:xfrm>
            <a:off x="2227404" y="2195347"/>
            <a:ext cx="5658790" cy="8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model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Working hardware plan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MCU programmed in MicroPython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Telescopic leg design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 protective shell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66BD3CC3-1BB8-4ABD-9C1F-24E9F39826D9}"/>
              </a:ext>
            </a:extLst>
          </p:cNvPr>
          <p:cNvSpPr>
            <a:spLocks/>
          </p:cNvSpPr>
          <p:nvPr/>
        </p:nvSpPr>
        <p:spPr bwMode="auto">
          <a:xfrm>
            <a:off x="5353539" y="1327112"/>
            <a:ext cx="768861" cy="81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" charset="0"/>
                <a:ea typeface="ＭＳ Ｐゴシック" charset="0"/>
                <a:cs typeface="Open Sans" charset="0"/>
                <a:sym typeface="Open Sans" charset="0"/>
              </a:rPr>
              <a:t>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63BE9C-4517-4E85-99F4-537D26808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44877" y="2461937"/>
            <a:ext cx="6501587" cy="6501587"/>
          </a:xfrm>
          <a:prstGeom prst="rect">
            <a:avLst/>
          </a:prstGeom>
        </p:spPr>
      </p:pic>
      <p:sp>
        <p:nvSpPr>
          <p:cNvPr id="66" name="Rectangle 5">
            <a:extLst>
              <a:ext uri="{FF2B5EF4-FFF2-40B4-BE49-F238E27FC236}">
                <a16:creationId xmlns:a16="http://schemas.microsoft.com/office/drawing/2014/main" id="{72309D6A-DAAC-461C-97C3-8BCA2CD8DEF4}"/>
              </a:ext>
            </a:extLst>
          </p:cNvPr>
          <p:cNvSpPr>
            <a:spLocks/>
          </p:cNvSpPr>
          <p:nvPr/>
        </p:nvSpPr>
        <p:spPr bwMode="auto">
          <a:xfrm>
            <a:off x="2240356" y="2438263"/>
            <a:ext cx="5658790" cy="8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Remodel body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hardware plan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Larger/stronger servos for mobility and agility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CAM + LiDAR for environment imaging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Hand-held controller (RC)</a:t>
            </a:r>
          </a:p>
          <a:p>
            <a:pPr marL="571500" indent="-571500" algn="l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571500" algn="l">
              <a:buFont typeface="Courier New" panose="02070309020205020404" pitchFamily="49" charset="0"/>
              <a:buChar char="o"/>
            </a:pPr>
            <a:endParaRPr lang="en-GB" sz="36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0.3961 1.2963E-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5" y="4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90E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90E2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690E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690E2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61 1.2963E-6 L 0.76172 1.2963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6BCBA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BCBA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56BCBA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6BCBA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172 1.2963E-6 L 0.80078 1.2963E-6 C 0.8181 1.2963E-6 0.83985 -0.11806 0.83985 -0.21401 L 0.83985 -0.42766 " pathEditMode="relative" rAng="0" ptsTypes="AA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2138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0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51" grpId="0" animBg="1"/>
      <p:bldP spid="56" grpId="0"/>
      <p:bldP spid="58" grpId="0"/>
      <p:bldP spid="58" grpId="1"/>
      <p:bldP spid="60" grpId="0"/>
      <p:bldP spid="60" grpId="1"/>
      <p:bldP spid="61" grpId="0"/>
      <p:bldP spid="61" grpId="1"/>
      <p:bldP spid="62" grpId="0"/>
      <p:bldP spid="63" grpId="0"/>
      <p:bldP spid="63" grpId="1"/>
      <p:bldP spid="64" grpId="0"/>
      <p:bldP spid="64" grpId="1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7D8555-66EA-4608-A99D-AE5F377B81B3}"/>
              </a:ext>
            </a:extLst>
          </p:cNvPr>
          <p:cNvGrpSpPr/>
          <p:nvPr/>
        </p:nvGrpSpPr>
        <p:grpSpPr>
          <a:xfrm>
            <a:off x="867394" y="1671180"/>
            <a:ext cx="22649212" cy="10373639"/>
            <a:chOff x="838198" y="1178221"/>
            <a:chExt cx="22649212" cy="103736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F56E7EC-3F35-4777-A4A4-9298E51F11F8}"/>
                </a:ext>
              </a:extLst>
            </p:cNvPr>
            <p:cNvGrpSpPr/>
            <p:nvPr/>
          </p:nvGrpSpPr>
          <p:grpSpPr>
            <a:xfrm>
              <a:off x="838199" y="1178221"/>
              <a:ext cx="22649211" cy="7108529"/>
              <a:chOff x="9806204" y="2430384"/>
              <a:chExt cx="6591300" cy="6594695"/>
            </a:xfrm>
          </p:grpSpPr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C683A552-7224-4F7D-8D4F-E080F3026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6204" y="3473090"/>
                <a:ext cx="6591300" cy="5551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571500" marR="0" lvl="0" indent="-571500" algn="l">
                  <a:spcBef>
                    <a:spcPts val="0"/>
                  </a:spcBef>
                  <a:spcAft>
                    <a:spcPts val="800"/>
                  </a:spcAft>
                  <a:buClr>
                    <a:schemeClr val="bg1">
                      <a:lumMod val="95000"/>
                    </a:schemeClr>
                  </a:buClr>
                  <a:buSzPct val="36000"/>
                  <a:buFont typeface="Arial" panose="020B0604020202020204" pitchFamily="34" charset="0"/>
                  <a:buChar char="•"/>
                </a:pPr>
                <a:r>
                  <a:rPr lang="hu-HU" sz="40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Tedeschi, Franco, and Giuseppe Carbone. 2014. "Design Issues for Hexapod Walking Robots" Robotics 3, no. 2: 181-206. </a:t>
                </a:r>
                <a:r>
                  <a:rPr lang="hu-HU" sz="40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https://doi.org/10.3390/robotics3020181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71500" marR="0" lvl="0" indent="-571500" algn="l">
                  <a:spcBef>
                    <a:spcPts val="0"/>
                  </a:spcBef>
                  <a:spcAft>
                    <a:spcPts val="0"/>
                  </a:spcAft>
                  <a:buClr>
                    <a:schemeClr val="bg1">
                      <a:lumMod val="95000"/>
                    </a:schemeClr>
                  </a:buClr>
                  <a:buSzPct val="36000"/>
                  <a:buFont typeface="Arial" panose="020B0604020202020204" pitchFamily="34" charset="0"/>
                  <a:buChar char="•"/>
                </a:pPr>
                <a:r>
                  <a:rPr lang="hu-HU" sz="40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Denavit, J., &amp; Hartenberg, R. (1955). A Kinematic Notation for Lower-Pair Mechanisms Based on Matrices. Journal Of Applied Mechanics, 22(2), 215-221. doi: 10.1115/1.4011045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71500" marR="0" lvl="0" indent="-571500" algn="l">
                  <a:spcBef>
                    <a:spcPts val="0"/>
                  </a:spcBef>
                  <a:spcAft>
                    <a:spcPts val="0"/>
                  </a:spcAft>
                  <a:buClr>
                    <a:schemeClr val="bg1">
                      <a:lumMod val="95000"/>
                    </a:schemeClr>
                  </a:buClr>
                  <a:buSzPct val="36000"/>
                  <a:buFont typeface="Arial" panose="020B0604020202020204" pitchFamily="34" charset="0"/>
                  <a:buChar char="•"/>
                </a:pPr>
                <a:r>
                  <a:rPr lang="hu-HU" sz="40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Fujiki, S., Aoi, S., Funato, T., Tomita, N., Senda, K., &amp; Tsuchiya, K. (2013). Hysteresis in the metachronal-tripod gait transition of insects: a modeling study. Physical review. E, Statistical, nonlinear, and soft matter physics, 88 1, 012717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571500" marR="0" lvl="0" indent="-571500" algn="l">
                  <a:spcBef>
                    <a:spcPts val="0"/>
                  </a:spcBef>
                  <a:spcAft>
                    <a:spcPts val="0"/>
                  </a:spcAft>
                  <a:buClr>
                    <a:schemeClr val="bg1">
                      <a:lumMod val="95000"/>
                    </a:schemeClr>
                  </a:buClr>
                  <a:buSzPct val="36000"/>
                  <a:buFont typeface="Arial" panose="020B0604020202020204" pitchFamily="34" charset="0"/>
                  <a:buChar char="•"/>
                </a:pPr>
                <a:r>
                  <a:rPr lang="hu-HU" sz="4000" dirty="0">
                    <a:solidFill>
                      <a:schemeClr val="bg1">
                        <a:lumMod val="85000"/>
                      </a:schemeClr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Ramdya, P., Thandiackal, R., Cherney, R. et al. Climbing favours the tripod gait over alternative faster insect gaits. Nat Commun 8, 14494 (2017). https://doi.org/10.1038/ncomms14494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A6C925-AD02-4972-AD97-6A6061CF7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6204" y="2430384"/>
                <a:ext cx="6591300" cy="1060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80000"/>
                  </a:lnSpc>
                </a:pPr>
                <a:r>
                  <a:rPr lang="en-US" sz="6400" dirty="0">
                    <a:solidFill>
                      <a:srgbClr val="89D9C0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  <a:sym typeface="Open Sans Semibold" charset="0"/>
                  </a:rPr>
                  <a:t>Bibliography</a:t>
                </a:r>
                <a:endParaRPr lang="en-US" sz="64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E19461-01C9-4D85-88F1-BB8CE6836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199" y="8839200"/>
              <a:ext cx="1996440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Semibold" charset="0"/>
                </a:rPr>
                <a:t>Acknowledgements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90B7C1-F9A2-41C7-835A-AC92CE5B42BC}"/>
                </a:ext>
              </a:extLst>
            </p:cNvPr>
            <p:cNvSpPr txBox="1"/>
            <p:nvPr/>
          </p:nvSpPr>
          <p:spPr>
            <a:xfrm>
              <a:off x="838198" y="9982200"/>
              <a:ext cx="2264921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I would like to express my special appreciation and thanks to my advisors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Dr. </a:t>
              </a:r>
              <a:r>
                <a:rPr lang="en-US" sz="4800" dirty="0" err="1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Szántó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Zoltán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and </a:t>
              </a:r>
              <a:r>
                <a:rPr lang="en-US" sz="4800" dirty="0" err="1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drd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. </a:t>
              </a:r>
              <a:r>
                <a:rPr lang="en-US" sz="4800" dirty="0" err="1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Fehér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</a:t>
              </a:r>
              <a:r>
                <a:rPr lang="en-US" sz="4800" dirty="0" err="1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Áron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3168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797EE-5A06-4D52-B73D-30822D8B058A}"/>
              </a:ext>
            </a:extLst>
          </p:cNvPr>
          <p:cNvSpPr txBox="1"/>
          <p:nvPr/>
        </p:nvSpPr>
        <p:spPr>
          <a:xfrm>
            <a:off x="5636779" y="1617821"/>
            <a:ext cx="13110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56BCBA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Thank you for your attention.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F477-9CD5-4C4B-A52C-E3D8897E36B2}"/>
              </a:ext>
            </a:extLst>
          </p:cNvPr>
          <p:cNvSpPr txBox="1"/>
          <p:nvPr/>
        </p:nvSpPr>
        <p:spPr>
          <a:xfrm>
            <a:off x="4643248" y="11390293"/>
            <a:ext cx="1455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Github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: github.com/</a:t>
            </a:r>
            <a:r>
              <a:rPr lang="en-US" sz="4000" dirty="0" err="1">
                <a:solidFill>
                  <a:schemeClr val="bg1">
                    <a:lumMod val="95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cybdann</a:t>
            </a: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/Hexapod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E621BA-3F13-4D2C-87C6-FD779286B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52" b="83333" l="5000" r="97813">
                        <a14:foregroundMark x1="68125" y1="28981" x2="68125" y2="28981"/>
                        <a14:foregroundMark x1="26458" y1="28704" x2="26458" y2="28704"/>
                        <a14:foregroundMark x1="34323" y1="28796" x2="34323" y2="28796"/>
                        <a14:foregroundMark x1="9479" y1="61667" x2="9479" y2="61667"/>
                        <a14:foregroundMark x1="11250" y1="58611" x2="11250" y2="58611"/>
                        <a14:backgroundMark x1="32135" y1="58611" x2="32135" y2="58611"/>
                        <a14:backgroundMark x1="35156" y1="44167" x2="35156" y2="44167"/>
                        <a14:backgroundMark x1="39063" y1="60463" x2="39063" y2="60463"/>
                        <a14:backgroundMark x1="42292" y1="50370" x2="42292" y2="50370"/>
                        <a14:backgroundMark x1="41719" y1="47130" x2="41719" y2="47130"/>
                        <a14:backgroundMark x1="41927" y1="46389" x2="41927" y2="46389"/>
                        <a14:backgroundMark x1="60052" y1="47130" x2="60052" y2="47130"/>
                        <a14:backgroundMark x1="59948" y1="50185" x2="59948" y2="50185"/>
                        <a14:backgroundMark x1="63281" y1="60000" x2="63281" y2="60000"/>
                        <a14:backgroundMark x1="70521" y1="59074" x2="70521" y2="59074"/>
                        <a14:backgroundMark x1="67448" y1="44907" x2="67448" y2="44907"/>
                        <a14:backgroundMark x1="63542" y1="37963" x2="63542" y2="37963"/>
                        <a14:backgroundMark x1="17344" y1="43426" x2="17344" y2="43426"/>
                        <a14:backgroundMark x1="24115" y1="43241" x2="24115" y2="43241"/>
                        <a14:backgroundMark x1="78333" y1="43241" x2="78333" y2="43241"/>
                        <a14:backgroundMark x1="80208" y1="42778" x2="80208" y2="42778"/>
                        <a14:backgroundMark x1="80052" y1="43426" x2="80052" y2="43426"/>
                        <a14:backgroundMark x1="9740" y1="67037" x2="9740" y2="67037"/>
                        <a14:backgroundMark x1="9531" y1="68426" x2="9531" y2="68426"/>
                        <a14:backgroundMark x1="9167" y1="76389" x2="9167" y2="76389"/>
                        <a14:backgroundMark x1="10365" y1="63611" x2="10365" y2="63611"/>
                        <a14:backgroundMark x1="10938" y1="61759" x2="10938" y2="61759"/>
                        <a14:backgroundMark x1="12031" y1="57037" x2="12031" y2="57037"/>
                        <a14:backgroundMark x1="38177" y1="60000" x2="38177" y2="60000"/>
                        <a14:backgroundMark x1="63438" y1="37593" x2="63438" y2="37593"/>
                        <a14:backgroundMark x1="63542" y1="35926" x2="63542" y2="35926"/>
                        <a14:backgroundMark x1="41771" y1="39815" x2="41771" y2="39815"/>
                        <a14:backgroundMark x1="60156" y1="39722" x2="60156" y2="39722"/>
                        <a14:backgroundMark x1="60208" y1="40370" x2="60208" y2="40370"/>
                        <a14:backgroundMark x1="60260" y1="39444" x2="60260" y2="39444"/>
                        <a14:backgroundMark x1="41823" y1="40370" x2="41823" y2="40370"/>
                      </a14:backgroundRemoval>
                    </a14:imgEffect>
                  </a14:imgLayer>
                </a14:imgProps>
              </a:ext>
            </a:extLst>
          </a:blip>
          <a:srcRect t="26459" b="16495"/>
          <a:stretch/>
        </p:blipFill>
        <p:spPr>
          <a:xfrm>
            <a:off x="35169" y="3581400"/>
            <a:ext cx="23774400" cy="762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368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6C09F1-FE7E-433E-9D85-56A3D96AFB53}"/>
              </a:ext>
            </a:extLst>
          </p:cNvPr>
          <p:cNvGrpSpPr/>
          <p:nvPr/>
        </p:nvGrpSpPr>
        <p:grpSpPr>
          <a:xfrm>
            <a:off x="10744200" y="1600200"/>
            <a:ext cx="7306527" cy="7833620"/>
            <a:chOff x="9825404" y="661157"/>
            <a:chExt cx="7306527" cy="7833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4575CC-0DAB-42C3-A3D7-F6B092EAE17E}"/>
                </a:ext>
              </a:extLst>
            </p:cNvPr>
            <p:cNvSpPr txBox="1"/>
            <p:nvPr/>
          </p:nvSpPr>
          <p:spPr>
            <a:xfrm>
              <a:off x="9825404" y="1754470"/>
              <a:ext cx="7306527" cy="674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Hexapod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architecture</a:t>
              </a: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CAD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design</a:t>
              </a: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Hardware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design</a:t>
              </a: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Kinematics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gait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analysis</a:t>
              </a:r>
              <a:endParaRPr lang="en-US" sz="48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Software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design</a:t>
              </a: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</a:t>
              </a:r>
            </a:p>
            <a:p>
              <a:pPr marL="857250" indent="-85725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Future </a:t>
              </a:r>
              <a:r>
                <a:rPr lang="en-US" sz="4800" b="1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development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possibilities</a:t>
              </a: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A120CFAC-39A7-4B99-BEF7-7EC1DBFF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5833" y="661157"/>
              <a:ext cx="6591300" cy="92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7200" dirty="0">
                  <a:solidFill>
                    <a:srgbClr val="89D9C0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Topics </a:t>
              </a:r>
              <a:r>
                <a:rPr lang="en-US" sz="72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covered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E9440EC-21E7-4024-8013-FF8972CFF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500" l="10000" r="90000">
                        <a14:backgroundMark x1="35052" y1="15278" x2="35052" y2="15278"/>
                        <a14:backgroundMark x1="40000" y1="18981" x2="40000" y2="18981"/>
                        <a14:backgroundMark x1="36979" y1="23796" x2="36979" y2="23796"/>
                        <a14:backgroundMark x1="33958" y1="45278" x2="33958" y2="45278"/>
                        <a14:backgroundMark x1="32552" y1="45370" x2="32552" y2="45370"/>
                        <a14:backgroundMark x1="29740" y1="48704" x2="29740" y2="48704"/>
                        <a14:backgroundMark x1="27083" y1="47407" x2="27083" y2="47407"/>
                        <a14:backgroundMark x1="27500" y1="50463" x2="27500" y2="50463"/>
                        <a14:backgroundMark x1="25677" y1="47870" x2="25677" y2="47870"/>
                        <a14:backgroundMark x1="33958" y1="52130" x2="33958" y2="52130"/>
                        <a14:backgroundMark x1="34740" y1="81759" x2="34740" y2="81759"/>
                        <a14:backgroundMark x1="32813" y1="84167" x2="32813" y2="84167"/>
                        <a14:backgroundMark x1="31771" y1="86296" x2="31771" y2="86296"/>
                        <a14:backgroundMark x1="34167" y1="85556" x2="34167" y2="85556"/>
                        <a14:backgroundMark x1="41979" y1="22407" x2="41979" y2="22407"/>
                        <a14:backgroundMark x1="64531" y1="16204" x2="64531" y2="16204"/>
                        <a14:backgroundMark x1="60521" y1="19259" x2="60521" y2="19259"/>
                        <a14:backgroundMark x1="61198" y1="16759" x2="61198" y2="16759"/>
                        <a14:backgroundMark x1="67708" y1="11481" x2="67708" y2="11481"/>
                        <a14:backgroundMark x1="66771" y1="14074" x2="66771" y2="14074"/>
                        <a14:backgroundMark x1="65365" y1="12037" x2="65365" y2="12037"/>
                        <a14:backgroundMark x1="66979" y1="10926" x2="66979" y2="10926"/>
                        <a14:backgroundMark x1="65833" y1="12500" x2="65833" y2="12500"/>
                        <a14:backgroundMark x1="65938" y1="45463" x2="65938" y2="45463"/>
                        <a14:backgroundMark x1="67396" y1="44630" x2="67396" y2="44630"/>
                        <a14:backgroundMark x1="65885" y1="51944" x2="65885" y2="51944"/>
                        <a14:backgroundMark x1="69844" y1="48333" x2="69844" y2="48333"/>
                        <a14:backgroundMark x1="72031" y1="47685" x2="72031" y2="47685"/>
                        <a14:backgroundMark x1="72240" y1="49722" x2="72240" y2="49722"/>
                        <a14:backgroundMark x1="74115" y1="48704" x2="74115" y2="48704"/>
                        <a14:backgroundMark x1="72448" y1="50185" x2="72448" y2="50185"/>
                        <a14:backgroundMark x1="63281" y1="73981" x2="63281" y2="73981"/>
                        <a14:backgroundMark x1="65156" y1="82315" x2="65156" y2="82315"/>
                        <a14:backgroundMark x1="68177" y1="85926" x2="68177" y2="85926"/>
                        <a14:backgroundMark x1="67240" y1="87500" x2="67240" y2="87500"/>
                        <a14:backgroundMark x1="65938" y1="85741" x2="65938" y2="85741"/>
                        <a14:backgroundMark x1="66667" y1="83241" x2="66667" y2="83241"/>
                        <a14:backgroundMark x1="67708" y1="85000" x2="67708" y2="85000"/>
                        <a14:backgroundMark x1="39219" y1="79352" x2="39219" y2="79352"/>
                        <a14:backgroundMark x1="36354" y1="74722" x2="36354" y2="74722"/>
                        <a14:backgroundMark x1="35156" y1="76111" x2="35156" y2="76111"/>
                        <a14:backgroundMark x1="63177" y1="24167" x2="63177" y2="24167"/>
                        <a14:backgroundMark x1="34323" y1="12037" x2="34115" y2="12037"/>
                        <a14:backgroundMark x1="33073" y1="14074" x2="33073" y2="14074"/>
                        <a14:backgroundMark x1="32865" y1="10093" x2="32865" y2="10093"/>
                        <a14:backgroundMark x1="32031" y1="11296" x2="32031" y2="11296"/>
                        <a14:backgroundMark x1="64531" y1="75463" x2="64531" y2="75463"/>
                        <a14:backgroundMark x1="60677" y1="78796" x2="60677" y2="78796"/>
                        <a14:backgroundMark x1="39375" y1="77870" x2="39375" y2="77870"/>
                        <a14:backgroundMark x1="32240" y1="85370" x2="32240" y2="85370"/>
                        <a14:backgroundMark x1="73125" y1="47500" x2="73125" y2="47500"/>
                        <a14:backgroundMark x1="73125" y1="50278" x2="73125" y2="50278"/>
                        <a14:backgroundMark x1="38594" y1="16389" x2="38594" y2="16389"/>
                        <a14:backgroundMark x1="66302" y1="11204" x2="66302" y2="11204"/>
                        <a14:backgroundMark x1="67604" y1="13333" x2="67604" y2="13333"/>
                        <a14:backgroundMark x1="60469" y1="77500" x2="60469" y2="77500"/>
                        <a14:backgroundMark x1="33385" y1="10556" x2="33385" y2="10556"/>
                        <a14:backgroundMark x1="32135" y1="12778" x2="32135" y2="12778"/>
                        <a14:backgroundMark x1="62344" y1="24074" x2="62344" y2="24074"/>
                      </a14:backgroundRemoval>
                    </a14:imgEffect>
                  </a14:imgLayer>
                </a14:imgProps>
              </a:ext>
            </a:extLst>
          </a:blip>
          <a:srcRect l="20824" t="3224" r="21204" b="5472"/>
          <a:stretch/>
        </p:blipFill>
        <p:spPr>
          <a:xfrm>
            <a:off x="16973550" y="3581400"/>
            <a:ext cx="14211300" cy="12589877"/>
          </a:xfrm>
          <a:prstGeom prst="rect">
            <a:avLst/>
          </a:prstGeom>
          <a:effectLst>
            <a:glow rad="101600">
              <a:srgbClr val="89D9C0"/>
            </a:glo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7008CA5-AFA7-4636-966D-F469C2F1FA78}"/>
              </a:ext>
            </a:extLst>
          </p:cNvPr>
          <p:cNvGrpSpPr/>
          <p:nvPr/>
        </p:nvGrpSpPr>
        <p:grpSpPr>
          <a:xfrm>
            <a:off x="914400" y="1597152"/>
            <a:ext cx="9469435" cy="9226237"/>
            <a:chOff x="0" y="838200"/>
            <a:chExt cx="9469435" cy="9226237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2C3ED2C-E095-453C-8754-3FA82E29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73" y="838200"/>
              <a:ext cx="6591300" cy="92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7200" dirty="0">
                  <a:solidFill>
                    <a:srgbClr val="89D9C0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Objectives</a:t>
              </a:r>
              <a:endParaRPr lang="en-US" sz="7200" dirty="0">
                <a:solidFill>
                  <a:srgbClr val="89D9C0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09E61E-009B-4480-A54A-B8BA5B4FA3DD}"/>
                </a:ext>
              </a:extLst>
            </p:cNvPr>
            <p:cNvSpPr txBox="1"/>
            <p:nvPr/>
          </p:nvSpPr>
          <p:spPr>
            <a:xfrm>
              <a:off x="0" y="1754470"/>
              <a:ext cx="9469435" cy="8309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 algn="l"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GB" sz="54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</a:t>
              </a:r>
              <a:r>
                <a:rPr lang="en-GB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c</a:t>
              </a:r>
              <a:r>
                <a:rPr lang="en-GB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reate a </a:t>
              </a:r>
              <a:r>
                <a:rPr lang="en-GB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proof of concept</a:t>
              </a:r>
              <a:r>
                <a:rPr lang="en-GB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a viable solution for a six-legged robot</a:t>
              </a:r>
              <a:endParaRPr lang="en-US" sz="48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85800" marR="0" lvl="0" indent="-685800" algn="l">
                <a:spcBef>
                  <a:spcPts val="0"/>
                </a:spcBef>
                <a:spcAft>
                  <a:spcPts val="0"/>
                </a:spcAft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Model</a:t>
              </a:r>
              <a:r>
                <a:rPr lang="hu-HU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Hexapod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with multiple DoF</a:t>
              </a:r>
            </a:p>
            <a:p>
              <a:pPr marL="685800" marR="0" lvl="0" indent="-685800" algn="l">
                <a:spcBef>
                  <a:spcPts val="0"/>
                </a:spcBef>
                <a:spcAft>
                  <a:spcPts val="0"/>
                </a:spcAft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Create</a:t>
              </a:r>
              <a:r>
                <a:rPr lang="hu-HU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</a:t>
              </a:r>
              <a:r>
                <a:rPr lang="hu-HU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motherboard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hardware plan</a:t>
              </a:r>
              <a:r>
                <a:rPr lang="hu-HU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</a:t>
              </a:r>
              <a:r>
                <a:rPr lang="hu-HU" sz="48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the robot</a:t>
              </a:r>
              <a:endParaRPr lang="en-US" sz="4800" dirty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685800" marR="0" lvl="0" indent="-685800" algn="l">
                <a:spcBef>
                  <a:spcPts val="0"/>
                </a:spcBef>
                <a:spcAft>
                  <a:spcPts val="0"/>
                </a:spcAft>
                <a:buClr>
                  <a:srgbClr val="89D9C0"/>
                </a:buClr>
                <a:buFont typeface="Courier New" panose="02070309020205020404" pitchFamily="49" charset="0"/>
                <a:buChar char="o"/>
              </a:pP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software architecture: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firmware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(MCU), communication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network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Android application</a:t>
              </a:r>
              <a:endParaRPr lang="en-US" sz="4800" dirty="0">
                <a:solidFill>
                  <a:schemeClr val="bg1">
                    <a:lumMod val="85000"/>
                  </a:schemeClr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">
            <a:extLst>
              <a:ext uri="{FF2B5EF4-FFF2-40B4-BE49-F238E27FC236}">
                <a16:creationId xmlns:a16="http://schemas.microsoft.com/office/drawing/2014/main" id="{D9F79768-93F1-4102-A74C-74CBB5FCD1AF}"/>
              </a:ext>
            </a:extLst>
          </p:cNvPr>
          <p:cNvSpPr>
            <a:spLocks/>
          </p:cNvSpPr>
          <p:nvPr/>
        </p:nvSpPr>
        <p:spPr bwMode="auto">
          <a:xfrm>
            <a:off x="14430845" y="706010"/>
            <a:ext cx="8753612" cy="4604902"/>
          </a:xfrm>
          <a:prstGeom prst="rect">
            <a:avLst/>
          </a:prstGeom>
          <a:solidFill>
            <a:srgbClr val="27445E"/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66DCCF86-3C15-4387-925F-6F976E437743}"/>
              </a:ext>
            </a:extLst>
          </p:cNvPr>
          <p:cNvSpPr>
            <a:spLocks/>
          </p:cNvSpPr>
          <p:nvPr/>
        </p:nvSpPr>
        <p:spPr bwMode="auto">
          <a:xfrm>
            <a:off x="948538" y="744549"/>
            <a:ext cx="8740946" cy="4604902"/>
          </a:xfrm>
          <a:prstGeom prst="rect">
            <a:avLst/>
          </a:prstGeom>
          <a:solidFill>
            <a:srgbClr val="19C38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BEA12260-273D-4BBD-A88D-FEE2D32A61B9}"/>
              </a:ext>
            </a:extLst>
          </p:cNvPr>
          <p:cNvSpPr>
            <a:spLocks/>
          </p:cNvSpPr>
          <p:nvPr/>
        </p:nvSpPr>
        <p:spPr bwMode="auto">
          <a:xfrm>
            <a:off x="14458458" y="8377709"/>
            <a:ext cx="8717484" cy="4578350"/>
          </a:xfrm>
          <a:prstGeom prst="rect">
            <a:avLst/>
          </a:prstGeom>
          <a:solidFill>
            <a:srgbClr val="8BA1B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solidFill>
                <a:srgbClr val="404954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D0CC6-88C6-4865-88FC-84F186574164}"/>
              </a:ext>
            </a:extLst>
          </p:cNvPr>
          <p:cNvGrpSpPr/>
          <p:nvPr/>
        </p:nvGrpSpPr>
        <p:grpSpPr>
          <a:xfrm>
            <a:off x="975039" y="6909040"/>
            <a:ext cx="6591300" cy="6390982"/>
            <a:chOff x="381000" y="644304"/>
            <a:chExt cx="6591300" cy="6390982"/>
          </a:xfrm>
        </p:grpSpPr>
        <p:sp>
          <p:nvSpPr>
            <p:cNvPr id="17416" name="Rectangle 8"/>
            <p:cNvSpPr>
              <a:spLocks/>
            </p:cNvSpPr>
            <p:nvPr/>
          </p:nvSpPr>
          <p:spPr bwMode="auto">
            <a:xfrm>
              <a:off x="381000" y="2501909"/>
              <a:ext cx="6591300" cy="453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From a </a:t>
              </a:r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sym typeface="Open Sans Light" charset="0"/>
                </a:rPr>
                <a:t>top-level view </a:t>
              </a:r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of the system, the architecture of the </a:t>
              </a:r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sym typeface="Open Sans Light" charset="0"/>
                </a:rPr>
                <a:t>Hexapod</a:t>
              </a:r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can be broken down into </a:t>
              </a:r>
              <a:r>
                <a:rPr lang="en-US" sz="4400" b="1" dirty="0">
                  <a:solidFill>
                    <a:schemeClr val="bg1">
                      <a:lumMod val="8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sym typeface="Open Sans Light" charset="0"/>
                </a:rPr>
                <a:t>3 distinct </a:t>
              </a:r>
              <a:r>
                <a:rPr lang="en-US" sz="4400" dirty="0">
                  <a:solidFill>
                    <a:schemeClr val="bg1">
                      <a:lumMod val="85000"/>
                    </a:schemeClr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components.</a:t>
              </a:r>
            </a:p>
          </p:txBody>
        </p:sp>
        <p:sp>
          <p:nvSpPr>
            <p:cNvPr id="17417" name="Rectangle 9"/>
            <p:cNvSpPr>
              <a:spLocks/>
            </p:cNvSpPr>
            <p:nvPr/>
          </p:nvSpPr>
          <p:spPr bwMode="auto">
            <a:xfrm>
              <a:off x="381000" y="644304"/>
              <a:ext cx="6591300" cy="1775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b="1" dirty="0">
                  <a:solidFill>
                    <a:srgbClr val="89D9C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sym typeface="Open Sans Semibold" charset="0"/>
                </a:rPr>
                <a:t>Architecture</a:t>
              </a:r>
              <a:r>
                <a:rPr lang="en-US" sz="64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of the </a:t>
              </a:r>
              <a:r>
                <a:rPr lang="en-US" sz="5400" b="1" dirty="0">
                  <a:solidFill>
                    <a:srgbClr val="89D9C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sym typeface="Open Sans Light" charset="0"/>
                </a:rPr>
                <a:t>Hexapod</a:t>
              </a:r>
              <a:endParaRPr lang="en-US" sz="6400" b="1" dirty="0">
                <a:solidFill>
                  <a:srgbClr val="89D9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 Light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94362-BB56-4D7B-826C-A1F0D5B82D4F}"/>
              </a:ext>
            </a:extLst>
          </p:cNvPr>
          <p:cNvGrpSpPr/>
          <p:nvPr/>
        </p:nvGrpSpPr>
        <p:grpSpPr>
          <a:xfrm>
            <a:off x="14718924" y="733867"/>
            <a:ext cx="8485070" cy="4578350"/>
            <a:chOff x="9252067" y="424283"/>
            <a:chExt cx="8485070" cy="4578350"/>
          </a:xfrm>
        </p:grpSpPr>
        <p:sp>
          <p:nvSpPr>
            <p:cNvPr id="17421" name="Rectangle 13"/>
            <p:cNvSpPr>
              <a:spLocks/>
            </p:cNvSpPr>
            <p:nvPr/>
          </p:nvSpPr>
          <p:spPr bwMode="auto">
            <a:xfrm>
              <a:off x="9272587" y="1543470"/>
              <a:ext cx="42037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GB" sz="2400" dirty="0">
                  <a:solidFill>
                    <a:srgbClr val="DFDFE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</a:t>
              </a:r>
              <a:r>
                <a:rPr lang="en-GB" sz="2400" dirty="0">
                  <a:solidFill>
                    <a:srgbClr val="DFDFE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Raspberry Pi single-board computer that runs a MQTT Broker the Hexapod’s MCU can communicate with the Android application.</a:t>
              </a:r>
              <a:endParaRPr lang="en-US" sz="2800" dirty="0">
                <a:solidFill>
                  <a:srgbClr val="DFDFE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Light" charset="0"/>
              </a:endParaRPr>
            </a:p>
          </p:txBody>
        </p:sp>
        <p:sp>
          <p:nvSpPr>
            <p:cNvPr id="17422" name="Rectangle 14"/>
            <p:cNvSpPr>
              <a:spLocks/>
            </p:cNvSpPr>
            <p:nvPr/>
          </p:nvSpPr>
          <p:spPr bwMode="auto">
            <a:xfrm>
              <a:off x="9272587" y="813220"/>
              <a:ext cx="81026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400" dirty="0">
                  <a:solidFill>
                    <a:srgbClr val="FFFFFF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IoT Protocol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8A2E49-1B27-4387-A798-FF5C955CAF92}"/>
                </a:ext>
              </a:extLst>
            </p:cNvPr>
            <p:cNvGrpSpPr/>
            <p:nvPr/>
          </p:nvGrpSpPr>
          <p:grpSpPr>
            <a:xfrm>
              <a:off x="13757274" y="424283"/>
              <a:ext cx="3979863" cy="4578350"/>
              <a:chOff x="13411418" y="8306374"/>
              <a:chExt cx="3979863" cy="4578350"/>
            </a:xfrm>
          </p:grpSpPr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45EFE5DA-EB8C-45A0-85CB-280BD1D5A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11418" y="8306374"/>
                <a:ext cx="3979863" cy="4578350"/>
              </a:xfrm>
              <a:prstGeom prst="rect">
                <a:avLst/>
              </a:prstGeom>
              <a:solidFill>
                <a:srgbClr val="9A9A9A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46787C-BEF3-400E-BCEC-7F157EC77B9A}"/>
                  </a:ext>
                </a:extLst>
              </p:cNvPr>
              <p:cNvGrpSpPr/>
              <p:nvPr/>
            </p:nvGrpSpPr>
            <p:grpSpPr>
              <a:xfrm>
                <a:off x="13609437" y="8857849"/>
                <a:ext cx="3781844" cy="3772301"/>
                <a:chOff x="13632166" y="8846290"/>
                <a:chExt cx="3781844" cy="3772301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E9636A86-1B10-4517-8659-B9F3550E0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-21000"/>
                          </a14:imgEffect>
                        </a14:imgLayer>
                      </a14:imgProps>
                    </a:ext>
                  </a:extLst>
                </a:blip>
                <a:srcRect l="26716" t="4400" r="26417" b="42157"/>
                <a:stretch/>
              </p:blipFill>
              <p:spPr>
                <a:xfrm>
                  <a:off x="14217065" y="8846290"/>
                  <a:ext cx="2414026" cy="236031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38D22EF6-D8C5-4708-8BFC-76DE2621E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colorTemperature colorTemp="1500"/>
                          </a14:imgEffect>
                          <a14:imgEffect>
                            <a14:saturation sat="399000"/>
                          </a14:imgEffect>
                          <a14:imgEffect>
                            <a14:brightnessContrast contrast="-100000"/>
                          </a14:imgEffect>
                        </a14:imgLayer>
                      </a14:imgProps>
                    </a:ext>
                  </a:extLst>
                </a:blip>
                <a:srcRect t="56457"/>
                <a:stretch/>
              </p:blipFill>
              <p:spPr>
                <a:xfrm>
                  <a:off x="13632166" y="11206609"/>
                  <a:ext cx="3781844" cy="1411982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AutoShape 12">
              <a:extLst>
                <a:ext uri="{FF2B5EF4-FFF2-40B4-BE49-F238E27FC236}">
                  <a16:creationId xmlns:a16="http://schemas.microsoft.com/office/drawing/2014/main" id="{C608E2C8-9E06-41B2-A777-F709BDB6E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067" y="3969009"/>
              <a:ext cx="2379929" cy="767085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component </a:t>
              </a:r>
              <a:r>
                <a:rPr lang="en-US" sz="2800" b="1" dirty="0">
                  <a:solidFill>
                    <a:srgbClr val="72B29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02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0FE7C5-7E9D-463E-8E0A-C258794ADC62}"/>
              </a:ext>
            </a:extLst>
          </p:cNvPr>
          <p:cNvGrpSpPr/>
          <p:nvPr/>
        </p:nvGrpSpPr>
        <p:grpSpPr>
          <a:xfrm>
            <a:off x="1203782" y="760440"/>
            <a:ext cx="8516794" cy="4578350"/>
            <a:chOff x="1879873" y="8713367"/>
            <a:chExt cx="8226099" cy="4220368"/>
          </a:xfrm>
        </p:grpSpPr>
        <p:sp>
          <p:nvSpPr>
            <p:cNvPr id="17419" name="Rectangle 11"/>
            <p:cNvSpPr>
              <a:spLocks/>
            </p:cNvSpPr>
            <p:nvPr/>
          </p:nvSpPr>
          <p:spPr bwMode="auto">
            <a:xfrm>
              <a:off x="1933607" y="9099817"/>
              <a:ext cx="3540702" cy="486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400" dirty="0">
                  <a:solidFill>
                    <a:srgbClr val="FFFFFF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User</a:t>
              </a:r>
            </a:p>
          </p:txBody>
        </p:sp>
        <p:sp>
          <p:nvSpPr>
            <p:cNvPr id="17420" name="AutoShape 12"/>
            <p:cNvSpPr>
              <a:spLocks/>
            </p:cNvSpPr>
            <p:nvPr/>
          </p:nvSpPr>
          <p:spPr bwMode="auto">
            <a:xfrm>
              <a:off x="1879873" y="11855671"/>
              <a:ext cx="2379929" cy="890086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component </a:t>
              </a:r>
              <a:r>
                <a:rPr lang="en-US" sz="2800" b="1" dirty="0">
                  <a:solidFill>
                    <a:srgbClr val="72B29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01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303318E-72CB-4394-9C00-F6639562D800}"/>
                </a:ext>
              </a:extLst>
            </p:cNvPr>
            <p:cNvGrpSpPr/>
            <p:nvPr/>
          </p:nvGrpSpPr>
          <p:grpSpPr>
            <a:xfrm>
              <a:off x="6239439" y="8713367"/>
              <a:ext cx="3866533" cy="4220368"/>
              <a:chOff x="13018513" y="656432"/>
              <a:chExt cx="3866533" cy="4220368"/>
            </a:xfrm>
          </p:grpSpPr>
          <p:sp>
            <p:nvSpPr>
              <p:cNvPr id="17414" name="Rectangle 6"/>
              <p:cNvSpPr>
                <a:spLocks/>
              </p:cNvSpPr>
              <p:nvPr/>
            </p:nvSpPr>
            <p:spPr bwMode="auto">
              <a:xfrm>
                <a:off x="13018513" y="656432"/>
                <a:ext cx="3862199" cy="4220368"/>
              </a:xfrm>
              <a:prstGeom prst="rect">
                <a:avLst/>
              </a:prstGeom>
              <a:solidFill>
                <a:srgbClr val="9A9A9A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BBC51D4-C30F-49C0-B638-0FA03034F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63359" y="831276"/>
                <a:ext cx="3821687" cy="3821687"/>
              </a:xfrm>
              <a:prstGeom prst="rect">
                <a:avLst/>
              </a:prstGeom>
            </p:spPr>
          </p:pic>
        </p:grp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3DDCFB45-B6D6-4ED5-A852-1EFEBEA8E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304" y="9550621"/>
              <a:ext cx="397933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GB" sz="2400" dirty="0">
                  <a:solidFill>
                    <a:srgbClr val="DFDFE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one who is controlling the robot through an Android smartphone that runs the Hexapod Control application.</a:t>
              </a:r>
              <a:endParaRPr lang="en-US" sz="3600" dirty="0">
                <a:solidFill>
                  <a:srgbClr val="DFDFE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Light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E54DF7-2009-40F5-AA93-CB85E43911ED}"/>
              </a:ext>
            </a:extLst>
          </p:cNvPr>
          <p:cNvGrpSpPr/>
          <p:nvPr/>
        </p:nvGrpSpPr>
        <p:grpSpPr>
          <a:xfrm>
            <a:off x="14718924" y="8377708"/>
            <a:ext cx="8485070" cy="4578350"/>
            <a:chOff x="9252067" y="424283"/>
            <a:chExt cx="8485070" cy="4578350"/>
          </a:xfrm>
        </p:grpSpPr>
        <p:sp>
          <p:nvSpPr>
            <p:cNvPr id="111" name="Rectangle 13">
              <a:extLst>
                <a:ext uri="{FF2B5EF4-FFF2-40B4-BE49-F238E27FC236}">
                  <a16:creationId xmlns:a16="http://schemas.microsoft.com/office/drawing/2014/main" id="{785E838F-F455-491F-91E2-803F135F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2587" y="1543470"/>
              <a:ext cx="42037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GB" sz="2400" dirty="0">
                  <a:solidFill>
                    <a:srgbClr val="DFDFE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</a:t>
              </a:r>
              <a:r>
                <a:rPr lang="en-GB" sz="2400" dirty="0">
                  <a:solidFill>
                    <a:srgbClr val="DFDFE0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ncorporates all the mechanical, electromechanical and hardware parts of the robot as well as the firmware that will run on the MCU.</a:t>
              </a:r>
              <a:endParaRPr lang="en-US" sz="3600" dirty="0">
                <a:solidFill>
                  <a:srgbClr val="DFDFE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Light" charset="0"/>
              </a:endParaRPr>
            </a:p>
          </p:txBody>
        </p:sp>
        <p:sp>
          <p:nvSpPr>
            <p:cNvPr id="112" name="Rectangle 14">
              <a:extLst>
                <a:ext uri="{FF2B5EF4-FFF2-40B4-BE49-F238E27FC236}">
                  <a16:creationId xmlns:a16="http://schemas.microsoft.com/office/drawing/2014/main" id="{37F82411-CFD3-4F50-B8DE-C4BE29E8A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2587" y="813220"/>
              <a:ext cx="81026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400" dirty="0">
                  <a:solidFill>
                    <a:srgbClr val="FFFFFF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Robot</a:t>
              </a:r>
            </a:p>
          </p:txBody>
        </p:sp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08A2552D-F310-4170-B976-5FADB86E1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7274" y="424283"/>
              <a:ext cx="3979863" cy="4578350"/>
            </a:xfrm>
            <a:prstGeom prst="rect">
              <a:avLst/>
            </a:prstGeom>
            <a:solidFill>
              <a:srgbClr val="9A9A9A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14" name="AutoShape 12">
              <a:extLst>
                <a:ext uri="{FF2B5EF4-FFF2-40B4-BE49-F238E27FC236}">
                  <a16:creationId xmlns:a16="http://schemas.microsoft.com/office/drawing/2014/main" id="{B16654D0-216A-4571-A22F-C3FAB4196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067" y="3969009"/>
              <a:ext cx="2379929" cy="767085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component </a:t>
              </a:r>
              <a:r>
                <a:rPr lang="en-US" sz="2800" b="1" dirty="0">
                  <a:solidFill>
                    <a:srgbClr val="72B29F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03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71FA65-631A-4F3E-8CE3-1EA3EFAD65CD}"/>
              </a:ext>
            </a:extLst>
          </p:cNvPr>
          <p:cNvSpPr/>
          <p:nvPr/>
        </p:nvSpPr>
        <p:spPr bwMode="auto">
          <a:xfrm>
            <a:off x="3675888" y="4500162"/>
            <a:ext cx="11064240" cy="1775874"/>
          </a:xfrm>
          <a:custGeom>
            <a:avLst/>
            <a:gdLst>
              <a:gd name="connsiteX0" fmla="*/ 0 w 11064240"/>
              <a:gd name="connsiteY0" fmla="*/ 126702 h 1775874"/>
              <a:gd name="connsiteX1" fmla="*/ 914400 w 11064240"/>
              <a:gd name="connsiteY1" fmla="*/ 126702 h 1775874"/>
              <a:gd name="connsiteX2" fmla="*/ 1426464 w 11064240"/>
              <a:gd name="connsiteY2" fmla="*/ 1443438 h 1775874"/>
              <a:gd name="connsiteX3" fmla="*/ 6547104 w 11064240"/>
              <a:gd name="connsiteY3" fmla="*/ 1699470 h 1775874"/>
              <a:gd name="connsiteX4" fmla="*/ 9473184 w 11064240"/>
              <a:gd name="connsiteY4" fmla="*/ 327870 h 1775874"/>
              <a:gd name="connsiteX5" fmla="*/ 11064240 w 11064240"/>
              <a:gd name="connsiteY5" fmla="*/ 144990 h 177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4240" h="1775874">
                <a:moveTo>
                  <a:pt x="0" y="126702"/>
                </a:moveTo>
                <a:cubicBezTo>
                  <a:pt x="338328" y="16974"/>
                  <a:pt x="676656" y="-92754"/>
                  <a:pt x="914400" y="126702"/>
                </a:cubicBezTo>
                <a:cubicBezTo>
                  <a:pt x="1152144" y="346158"/>
                  <a:pt x="487680" y="1181310"/>
                  <a:pt x="1426464" y="1443438"/>
                </a:cubicBezTo>
                <a:cubicBezTo>
                  <a:pt x="2365248" y="1705566"/>
                  <a:pt x="5205984" y="1885398"/>
                  <a:pt x="6547104" y="1699470"/>
                </a:cubicBezTo>
                <a:cubicBezTo>
                  <a:pt x="7888224" y="1513542"/>
                  <a:pt x="8720328" y="586950"/>
                  <a:pt x="9473184" y="327870"/>
                </a:cubicBezTo>
                <a:cubicBezTo>
                  <a:pt x="10226040" y="68790"/>
                  <a:pt x="10405872" y="126702"/>
                  <a:pt x="11064240" y="144990"/>
                </a:cubicBezTo>
              </a:path>
            </a:pathLst>
          </a:custGeom>
          <a:noFill/>
          <a:ln w="76200" cap="flat" cmpd="sng" algn="ctr">
            <a:solidFill>
              <a:srgbClr val="72B29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5028772-61C9-4B4D-9179-FC238E3C0C22}"/>
              </a:ext>
            </a:extLst>
          </p:cNvPr>
          <p:cNvSpPr/>
          <p:nvPr/>
        </p:nvSpPr>
        <p:spPr bwMode="auto">
          <a:xfrm>
            <a:off x="11814762" y="4472204"/>
            <a:ext cx="7208693" cy="8896219"/>
          </a:xfrm>
          <a:custGeom>
            <a:avLst/>
            <a:gdLst>
              <a:gd name="connsiteX0" fmla="*/ 5302806 w 7208693"/>
              <a:gd name="connsiteY0" fmla="*/ 154660 h 8896219"/>
              <a:gd name="connsiteX1" fmla="*/ 6381798 w 7208693"/>
              <a:gd name="connsiteY1" fmla="*/ 227812 h 8896219"/>
              <a:gd name="connsiteX2" fmla="*/ 6948726 w 7208693"/>
              <a:gd name="connsiteY2" fmla="*/ 2330932 h 8896219"/>
              <a:gd name="connsiteX3" fmla="*/ 1974390 w 7208693"/>
              <a:gd name="connsiteY3" fmla="*/ 3190468 h 8896219"/>
              <a:gd name="connsiteX4" fmla="*/ 17574 w 7208693"/>
              <a:gd name="connsiteY4" fmla="*/ 6134836 h 8896219"/>
              <a:gd name="connsiteX5" fmla="*/ 1078278 w 7208693"/>
              <a:gd name="connsiteY5" fmla="*/ 8841460 h 8896219"/>
              <a:gd name="connsiteX6" fmla="*/ 2230422 w 7208693"/>
              <a:gd name="connsiteY6" fmla="*/ 7945348 h 8896219"/>
              <a:gd name="connsiteX7" fmla="*/ 2907078 w 7208693"/>
              <a:gd name="connsiteY7" fmla="*/ 7872196 h 889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8693" h="8896219">
                <a:moveTo>
                  <a:pt x="5302806" y="154660"/>
                </a:moveTo>
                <a:cubicBezTo>
                  <a:pt x="5705142" y="9880"/>
                  <a:pt x="6107478" y="-134900"/>
                  <a:pt x="6381798" y="227812"/>
                </a:cubicBezTo>
                <a:cubicBezTo>
                  <a:pt x="6656118" y="590524"/>
                  <a:pt x="7683294" y="1837156"/>
                  <a:pt x="6948726" y="2330932"/>
                </a:cubicBezTo>
                <a:cubicBezTo>
                  <a:pt x="6214158" y="2824708"/>
                  <a:pt x="3129582" y="2556484"/>
                  <a:pt x="1974390" y="3190468"/>
                </a:cubicBezTo>
                <a:cubicBezTo>
                  <a:pt x="819198" y="3824452"/>
                  <a:pt x="166926" y="5193004"/>
                  <a:pt x="17574" y="6134836"/>
                </a:cubicBezTo>
                <a:cubicBezTo>
                  <a:pt x="-131778" y="7076668"/>
                  <a:pt x="709470" y="8539708"/>
                  <a:pt x="1078278" y="8841460"/>
                </a:cubicBezTo>
                <a:cubicBezTo>
                  <a:pt x="1447086" y="9143212"/>
                  <a:pt x="1925622" y="8106892"/>
                  <a:pt x="2230422" y="7945348"/>
                </a:cubicBezTo>
                <a:cubicBezTo>
                  <a:pt x="2535222" y="7783804"/>
                  <a:pt x="2721150" y="7828000"/>
                  <a:pt x="2907078" y="7872196"/>
                </a:cubicBezTo>
              </a:path>
            </a:pathLst>
          </a:custGeom>
          <a:noFill/>
          <a:ln w="76200" cap="flat" cmpd="sng" algn="ctr">
            <a:solidFill>
              <a:srgbClr val="72B29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90117E-0442-4DFB-BC48-81B370DCA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1981" y="8926752"/>
            <a:ext cx="3533504" cy="35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687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6C3716B-FD89-4051-85BE-F17422F21340}"/>
              </a:ext>
            </a:extLst>
          </p:cNvPr>
          <p:cNvGrpSpPr/>
          <p:nvPr/>
        </p:nvGrpSpPr>
        <p:grpSpPr>
          <a:xfrm>
            <a:off x="613860" y="619835"/>
            <a:ext cx="8001001" cy="4580992"/>
            <a:chOff x="1163908" y="7139397"/>
            <a:chExt cx="8001001" cy="4580992"/>
          </a:xfrm>
        </p:grpSpPr>
        <p:sp>
          <p:nvSpPr>
            <p:cNvPr id="80" name="Rectangle: Diagonal Corners Rounded 79">
              <a:extLst>
                <a:ext uri="{FF2B5EF4-FFF2-40B4-BE49-F238E27FC236}">
                  <a16:creationId xmlns:a16="http://schemas.microsoft.com/office/drawing/2014/main" id="{1D937788-AA01-422B-8318-E100E498B9BE}"/>
                </a:ext>
              </a:extLst>
            </p:cNvPr>
            <p:cNvSpPr/>
            <p:nvPr/>
          </p:nvSpPr>
          <p:spPr bwMode="auto">
            <a:xfrm>
              <a:off x="1163908" y="7139397"/>
              <a:ext cx="8001001" cy="4572000"/>
            </a:xfrm>
            <a:prstGeom prst="round2DiagRect">
              <a:avLst>
                <a:gd name="adj1" fmla="val 10394"/>
                <a:gd name="adj2" fmla="val 0"/>
              </a:avLst>
            </a:prstGeom>
            <a:solidFill>
              <a:srgbClr val="153B32"/>
            </a:solidFill>
            <a:ln w="25400" cap="flat" cmpd="sng" algn="ctr">
              <a:solidFill>
                <a:srgbClr val="89D9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78" name="Rectangle: Diagonal Corners Rounded 77">
              <a:extLst>
                <a:ext uri="{FF2B5EF4-FFF2-40B4-BE49-F238E27FC236}">
                  <a16:creationId xmlns:a16="http://schemas.microsoft.com/office/drawing/2014/main" id="{487E2D7C-F625-4895-90B8-0211D457377C}"/>
                </a:ext>
              </a:extLst>
            </p:cNvPr>
            <p:cNvSpPr/>
            <p:nvPr/>
          </p:nvSpPr>
          <p:spPr bwMode="auto">
            <a:xfrm>
              <a:off x="3200400" y="8502060"/>
              <a:ext cx="5943600" cy="3200400"/>
            </a:xfrm>
            <a:prstGeom prst="round2DiagRect">
              <a:avLst/>
            </a:prstGeom>
            <a:solidFill>
              <a:srgbClr val="1E534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3" name="Rectangle: Diagonal Corners Rounded 12">
              <a:extLst>
                <a:ext uri="{FF2B5EF4-FFF2-40B4-BE49-F238E27FC236}">
                  <a16:creationId xmlns:a16="http://schemas.microsoft.com/office/drawing/2014/main" id="{70788851-7C25-4E63-875A-0DD499D2C9A0}"/>
                </a:ext>
              </a:extLst>
            </p:cNvPr>
            <p:cNvSpPr/>
            <p:nvPr/>
          </p:nvSpPr>
          <p:spPr bwMode="auto">
            <a:xfrm>
              <a:off x="5039655" y="9891589"/>
              <a:ext cx="4114800" cy="1828800"/>
            </a:xfrm>
            <a:prstGeom prst="round2DiagRect">
              <a:avLst/>
            </a:prstGeom>
            <a:solidFill>
              <a:srgbClr val="3EAC9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grpSp>
          <p:nvGrpSpPr>
            <p:cNvPr id="54" name="Group 12">
              <a:extLst>
                <a:ext uri="{FF2B5EF4-FFF2-40B4-BE49-F238E27FC236}">
                  <a16:creationId xmlns:a16="http://schemas.microsoft.com/office/drawing/2014/main" id="{23E412BC-D5C2-49A9-957C-714D219B2F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2863" y="9118239"/>
              <a:ext cx="1217627" cy="2122396"/>
              <a:chOff x="0" y="0"/>
              <a:chExt cx="720" cy="1040"/>
            </a:xfrm>
          </p:grpSpPr>
          <p:sp>
            <p:nvSpPr>
              <p:cNvPr id="55" name="AutoShape 9">
                <a:extLst>
                  <a:ext uri="{FF2B5EF4-FFF2-40B4-BE49-F238E27FC236}">
                    <a16:creationId xmlns:a16="http://schemas.microsoft.com/office/drawing/2014/main" id="{41E22015-85AB-4F93-983E-18CE97D63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720" cy="104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6" y="3375"/>
                    </a:moveTo>
                    <a:lnTo>
                      <a:pt x="1964" y="3376"/>
                    </a:lnTo>
                    <a:lnTo>
                      <a:pt x="1964" y="2026"/>
                    </a:lnTo>
                    <a:cubicBezTo>
                      <a:pt x="1964" y="1653"/>
                      <a:pt x="2403" y="1351"/>
                      <a:pt x="2945" y="1351"/>
                    </a:cubicBezTo>
                    <a:lnTo>
                      <a:pt x="18655" y="1350"/>
                    </a:lnTo>
                    <a:cubicBezTo>
                      <a:pt x="19195" y="1350"/>
                      <a:pt x="19636" y="1653"/>
                      <a:pt x="19636" y="2025"/>
                    </a:cubicBezTo>
                    <a:cubicBezTo>
                      <a:pt x="19636" y="2025"/>
                      <a:pt x="19636" y="3375"/>
                      <a:pt x="19636" y="3375"/>
                    </a:cubicBezTo>
                    <a:close/>
                    <a:moveTo>
                      <a:pt x="19636" y="17547"/>
                    </a:moveTo>
                    <a:lnTo>
                      <a:pt x="1964" y="17547"/>
                    </a:lnTo>
                    <a:lnTo>
                      <a:pt x="1964" y="4051"/>
                    </a:lnTo>
                    <a:lnTo>
                      <a:pt x="19636" y="4050"/>
                    </a:lnTo>
                    <a:cubicBezTo>
                      <a:pt x="19636" y="4050"/>
                      <a:pt x="19636" y="17547"/>
                      <a:pt x="19636" y="17547"/>
                    </a:cubicBezTo>
                    <a:close/>
                    <a:moveTo>
                      <a:pt x="19636" y="19574"/>
                    </a:moveTo>
                    <a:cubicBezTo>
                      <a:pt x="19636" y="19947"/>
                      <a:pt x="19195" y="20249"/>
                      <a:pt x="18655" y="20249"/>
                    </a:cubicBezTo>
                    <a:lnTo>
                      <a:pt x="2945" y="20250"/>
                    </a:lnTo>
                    <a:cubicBezTo>
                      <a:pt x="2403" y="20250"/>
                      <a:pt x="1964" y="19947"/>
                      <a:pt x="1964" y="19575"/>
                    </a:cubicBezTo>
                    <a:lnTo>
                      <a:pt x="1964" y="18222"/>
                    </a:lnTo>
                    <a:lnTo>
                      <a:pt x="19636" y="18222"/>
                    </a:lnTo>
                    <a:cubicBezTo>
                      <a:pt x="19636" y="18222"/>
                      <a:pt x="19636" y="19574"/>
                      <a:pt x="19636" y="19574"/>
                    </a:cubicBezTo>
                    <a:close/>
                    <a:moveTo>
                      <a:pt x="18655" y="0"/>
                    </a:moveTo>
                    <a:lnTo>
                      <a:pt x="2945" y="1"/>
                    </a:lnTo>
                    <a:cubicBezTo>
                      <a:pt x="1317" y="1"/>
                      <a:pt x="0" y="907"/>
                      <a:pt x="0" y="2026"/>
                    </a:cubicBezTo>
                    <a:lnTo>
                      <a:pt x="0" y="19575"/>
                    </a:lnTo>
                    <a:cubicBezTo>
                      <a:pt x="0" y="20694"/>
                      <a:pt x="1317" y="21600"/>
                      <a:pt x="2945" y="21600"/>
                    </a:cubicBezTo>
                    <a:lnTo>
                      <a:pt x="18655" y="21599"/>
                    </a:lnTo>
                    <a:cubicBezTo>
                      <a:pt x="20281" y="21599"/>
                      <a:pt x="21600" y="20693"/>
                      <a:pt x="21600" y="19574"/>
                    </a:cubicBezTo>
                    <a:lnTo>
                      <a:pt x="21600" y="2025"/>
                    </a:lnTo>
                    <a:cubicBezTo>
                      <a:pt x="21600" y="906"/>
                      <a:pt x="20281" y="0"/>
                      <a:pt x="1865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AutoShape 10">
                <a:extLst>
                  <a:ext uri="{FF2B5EF4-FFF2-40B4-BE49-F238E27FC236}">
                    <a16:creationId xmlns:a16="http://schemas.microsoft.com/office/drawing/2014/main" id="{2E7A74A6-7847-46C5-ABA2-29F9671D5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" y="97"/>
                <a:ext cx="131" cy="3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9"/>
                      <a:pt x="20387" y="21600"/>
                      <a:pt x="18900" y="21600"/>
                    </a:cubicBezTo>
                    <a:lnTo>
                      <a:pt x="2700" y="21600"/>
                    </a:lnTo>
                    <a:cubicBezTo>
                      <a:pt x="1202" y="21600"/>
                      <a:pt x="0" y="16759"/>
                      <a:pt x="0" y="10800"/>
                    </a:cubicBezTo>
                    <a:cubicBezTo>
                      <a:pt x="0" y="4841"/>
                      <a:pt x="1202" y="0"/>
                      <a:pt x="2700" y="0"/>
                    </a:cubicBezTo>
                    <a:lnTo>
                      <a:pt x="18900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AutoShape 11">
                <a:extLst>
                  <a:ext uri="{FF2B5EF4-FFF2-40B4-BE49-F238E27FC236}">
                    <a16:creationId xmlns:a16="http://schemas.microsoft.com/office/drawing/2014/main" id="{61A7C000-E45B-4948-A31E-90EDB4B38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909"/>
                <a:ext cx="65" cy="3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70"/>
                      <a:pt x="19174" y="21600"/>
                      <a:pt x="16200" y="21600"/>
                    </a:cubicBezTo>
                    <a:lnTo>
                      <a:pt x="5400" y="21600"/>
                    </a:lnTo>
                    <a:cubicBezTo>
                      <a:pt x="2405" y="21600"/>
                      <a:pt x="0" y="16770"/>
                      <a:pt x="0" y="10800"/>
                    </a:cubicBezTo>
                    <a:cubicBezTo>
                      <a:pt x="0" y="4830"/>
                      <a:pt x="2405" y="0"/>
                      <a:pt x="5400" y="0"/>
                    </a:cubicBezTo>
                    <a:lnTo>
                      <a:pt x="16200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5634BD9-F449-4426-AFAD-179FD0052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3000"/>
                      </a14:imgEffect>
                      <a14:imgEffect>
                        <a14:colorTemperature colorTemp="6921"/>
                      </a14:imgEffect>
                      <a14:imgEffect>
                        <a14:saturation sat="187000"/>
                      </a14:imgEffect>
                      <a14:imgEffect>
                        <a14:brightnessContrast bright="10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46759" y="9414219"/>
              <a:ext cx="1923831" cy="20157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7F66D02-FB64-490F-9BAE-81FC4442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3501" y="10081289"/>
              <a:ext cx="1280338" cy="1280338"/>
            </a:xfrm>
            <a:prstGeom prst="rect">
              <a:avLst/>
            </a:prstGeom>
          </p:spPr>
        </p:pic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F2403D8A-0646-4784-B715-26500FE35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459" y="10286714"/>
              <a:ext cx="2605520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2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Android app</a:t>
              </a:r>
            </a:p>
          </p:txBody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76783BCF-3B60-4F1E-9B9B-E047AC50A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0192" y="8642380"/>
              <a:ext cx="3276246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0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Smart Phone</a:t>
              </a:r>
            </a:p>
          </p:txBody>
        </p:sp>
        <p:sp>
          <p:nvSpPr>
            <p:cNvPr id="81" name="Rectangle 8">
              <a:extLst>
                <a:ext uri="{FF2B5EF4-FFF2-40B4-BE49-F238E27FC236}">
                  <a16:creationId xmlns:a16="http://schemas.microsoft.com/office/drawing/2014/main" id="{3753D1A6-DE78-4366-8C54-D0293F32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999" y="7289302"/>
              <a:ext cx="1409315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8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User</a:t>
              </a:r>
              <a:endParaRPr lang="en-US" sz="40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9B375B4-D804-41F0-B5AD-D91A9095FCAF}"/>
              </a:ext>
            </a:extLst>
          </p:cNvPr>
          <p:cNvGrpSpPr/>
          <p:nvPr/>
        </p:nvGrpSpPr>
        <p:grpSpPr>
          <a:xfrm>
            <a:off x="8191500" y="4572000"/>
            <a:ext cx="8001000" cy="4591103"/>
            <a:chOff x="1143000" y="2286000"/>
            <a:chExt cx="8001000" cy="4591103"/>
          </a:xfrm>
        </p:grpSpPr>
        <p:sp>
          <p:nvSpPr>
            <p:cNvPr id="84" name="Rectangle: Diagonal Corners Rounded 83">
              <a:extLst>
                <a:ext uri="{FF2B5EF4-FFF2-40B4-BE49-F238E27FC236}">
                  <a16:creationId xmlns:a16="http://schemas.microsoft.com/office/drawing/2014/main" id="{45BC4425-4FF4-4C0A-9DC2-612635C4631C}"/>
                </a:ext>
              </a:extLst>
            </p:cNvPr>
            <p:cNvSpPr/>
            <p:nvPr/>
          </p:nvSpPr>
          <p:spPr bwMode="auto">
            <a:xfrm>
              <a:off x="1143000" y="2286000"/>
              <a:ext cx="8001000" cy="4572000"/>
            </a:xfrm>
            <a:prstGeom prst="round2DiagRect">
              <a:avLst/>
            </a:prstGeom>
            <a:solidFill>
              <a:srgbClr val="152431"/>
            </a:solidFill>
            <a:ln w="25400" cap="flat" cmpd="sng" algn="ctr">
              <a:solidFill>
                <a:srgbClr val="4A7DA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5" name="Rectangle: Diagonal Corners Rounded 84">
              <a:extLst>
                <a:ext uri="{FF2B5EF4-FFF2-40B4-BE49-F238E27FC236}">
                  <a16:creationId xmlns:a16="http://schemas.microsoft.com/office/drawing/2014/main" id="{8DCB4186-754F-4FF0-9ACF-826EB305F5FC}"/>
                </a:ext>
              </a:extLst>
            </p:cNvPr>
            <p:cNvSpPr/>
            <p:nvPr/>
          </p:nvSpPr>
          <p:spPr bwMode="auto">
            <a:xfrm>
              <a:off x="3183241" y="3639724"/>
              <a:ext cx="5943837" cy="3200400"/>
            </a:xfrm>
            <a:prstGeom prst="round2DiagRect">
              <a:avLst/>
            </a:prstGeom>
            <a:solidFill>
              <a:srgbClr val="27445E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27445E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86" name="Rectangle: Diagonal Corners Rounded 85">
              <a:extLst>
                <a:ext uri="{FF2B5EF4-FFF2-40B4-BE49-F238E27FC236}">
                  <a16:creationId xmlns:a16="http://schemas.microsoft.com/office/drawing/2014/main" id="{96D814C8-6C1D-4C48-91F9-48542218744A}"/>
                </a:ext>
              </a:extLst>
            </p:cNvPr>
            <p:cNvSpPr/>
            <p:nvPr/>
          </p:nvSpPr>
          <p:spPr bwMode="auto">
            <a:xfrm>
              <a:off x="5029200" y="5048303"/>
              <a:ext cx="4114800" cy="1828800"/>
            </a:xfrm>
            <a:prstGeom prst="round2DiagRect">
              <a:avLst/>
            </a:prstGeom>
            <a:solidFill>
              <a:srgbClr val="4A7DA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D11C2AEF-2D04-4027-B282-26BD1EF0D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086" y="5480568"/>
              <a:ext cx="2252102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200" dirty="0" err="1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Mosquitto</a:t>
              </a:r>
              <a:r>
                <a:rPr lang="en-US" sz="32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 Broker</a:t>
              </a:r>
            </a:p>
          </p:txBody>
        </p:sp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A13C22B3-430F-4AD6-B054-E3A0AA3BA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985" y="3837894"/>
              <a:ext cx="3276246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0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Raspberry Pi</a:t>
              </a:r>
            </a:p>
          </p:txBody>
        </p:sp>
        <p:sp>
          <p:nvSpPr>
            <p:cNvPr id="92" name="Rectangle 8">
              <a:extLst>
                <a:ext uri="{FF2B5EF4-FFF2-40B4-BE49-F238E27FC236}">
                  <a16:creationId xmlns:a16="http://schemas.microsoft.com/office/drawing/2014/main" id="{F387B5F8-C9F5-45CF-89AD-B7BC6B986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000" y="2296149"/>
              <a:ext cx="3654232" cy="1315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IoT</a:t>
              </a:r>
              <a:r>
                <a:rPr lang="en-US" sz="40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Protocol</a:t>
              </a:r>
              <a:endParaRPr lang="en-US" sz="40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001FEE-48F9-4B9D-86CD-CF97ADFD3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05674" y="5085480"/>
              <a:ext cx="1617467" cy="161746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57E806-F50C-45AF-9240-8EA412C7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1805" y="5351122"/>
              <a:ext cx="1320449" cy="1320449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1A7E5199-D60B-483A-9142-B5AFF8441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500"/>
                      </a14:imgEffect>
                      <a14:imgEffect>
                        <a14:saturation sat="399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t="56457"/>
            <a:stretch/>
          </p:blipFill>
          <p:spPr>
            <a:xfrm>
              <a:off x="1201494" y="5566138"/>
              <a:ext cx="1923253" cy="718062"/>
            </a:xfrm>
            <a:prstGeom prst="rect">
              <a:avLst/>
            </a:prstGeom>
          </p:spPr>
        </p:pic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F2927B3-2431-42EB-8BA4-6BB5548E127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89D9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  <a14:imgEffect>
                      <a14:brightnessContrast bright="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591" y="8932279"/>
            <a:ext cx="3247666" cy="375375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BD54A4C-1FDD-4A75-BEEC-CDC0010B6FDE}"/>
              </a:ext>
            </a:extLst>
          </p:cNvPr>
          <p:cNvGrpSpPr/>
          <p:nvPr/>
        </p:nvGrpSpPr>
        <p:grpSpPr>
          <a:xfrm>
            <a:off x="15809889" y="8524165"/>
            <a:ext cx="8001001" cy="4572000"/>
            <a:chOff x="15634190" y="8324133"/>
            <a:chExt cx="8001001" cy="4572000"/>
          </a:xfrm>
        </p:grpSpPr>
        <p:sp>
          <p:nvSpPr>
            <p:cNvPr id="116" name="Rectangle: Diagonal Corners Rounded 115">
              <a:extLst>
                <a:ext uri="{FF2B5EF4-FFF2-40B4-BE49-F238E27FC236}">
                  <a16:creationId xmlns:a16="http://schemas.microsoft.com/office/drawing/2014/main" id="{A0CB0497-0722-4FB7-A5B3-24B29908A0EA}"/>
                </a:ext>
              </a:extLst>
            </p:cNvPr>
            <p:cNvSpPr/>
            <p:nvPr/>
          </p:nvSpPr>
          <p:spPr bwMode="auto">
            <a:xfrm>
              <a:off x="15634190" y="8324133"/>
              <a:ext cx="8001001" cy="4572000"/>
            </a:xfrm>
            <a:prstGeom prst="round2DiagRect">
              <a:avLst/>
            </a:prstGeom>
            <a:solidFill>
              <a:srgbClr val="21262B"/>
            </a:solidFill>
            <a:ln w="25400" cap="flat" cmpd="sng" algn="ctr">
              <a:solidFill>
                <a:srgbClr val="69778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17" name="Rectangle: Diagonal Corners Rounded 116">
              <a:extLst>
                <a:ext uri="{FF2B5EF4-FFF2-40B4-BE49-F238E27FC236}">
                  <a16:creationId xmlns:a16="http://schemas.microsoft.com/office/drawing/2014/main" id="{C7A4C668-1785-43F5-AD05-E1F2B8BD2128}"/>
                </a:ext>
              </a:extLst>
            </p:cNvPr>
            <p:cNvSpPr/>
            <p:nvPr/>
          </p:nvSpPr>
          <p:spPr bwMode="auto">
            <a:xfrm>
              <a:off x="17678401" y="9695733"/>
              <a:ext cx="5943600" cy="3200400"/>
            </a:xfrm>
            <a:prstGeom prst="round2DiagRect">
              <a:avLst/>
            </a:prstGeom>
            <a:solidFill>
              <a:srgbClr val="404954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27445E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18" name="Rectangle: Diagonal Corners Rounded 117">
              <a:extLst>
                <a:ext uri="{FF2B5EF4-FFF2-40B4-BE49-F238E27FC236}">
                  <a16:creationId xmlns:a16="http://schemas.microsoft.com/office/drawing/2014/main" id="{CBDFB2CD-89DE-4451-ACA5-E5F06B6E8F9F}"/>
                </a:ext>
              </a:extLst>
            </p:cNvPr>
            <p:cNvSpPr/>
            <p:nvPr/>
          </p:nvSpPr>
          <p:spPr bwMode="auto">
            <a:xfrm>
              <a:off x="19494937" y="11067333"/>
              <a:ext cx="4114800" cy="1828800"/>
            </a:xfrm>
            <a:prstGeom prst="round2DiagRect">
              <a:avLst/>
            </a:prstGeom>
            <a:solidFill>
              <a:srgbClr val="697789"/>
            </a:solidFill>
            <a:ln w="25400" cap="flat" cmpd="sng" algn="ctr">
              <a:solidFill>
                <a:srgbClr val="69778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19" name="Rectangle 8">
              <a:extLst>
                <a:ext uri="{FF2B5EF4-FFF2-40B4-BE49-F238E27FC236}">
                  <a16:creationId xmlns:a16="http://schemas.microsoft.com/office/drawing/2014/main" id="{0F6161B4-0214-4DC2-9C03-B3DDA352A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5276" y="11516371"/>
              <a:ext cx="2252102" cy="1051646"/>
            </a:xfrm>
            <a:prstGeom prst="rect">
              <a:avLst/>
            </a:prstGeom>
            <a:noFill/>
            <a:ln>
              <a:solidFill>
                <a:srgbClr val="697789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2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Hardware</a:t>
              </a:r>
            </a:p>
          </p:txBody>
        </p:sp>
        <p:sp>
          <p:nvSpPr>
            <p:cNvPr id="120" name="Rectangle 8">
              <a:extLst>
                <a:ext uri="{FF2B5EF4-FFF2-40B4-BE49-F238E27FC236}">
                  <a16:creationId xmlns:a16="http://schemas.microsoft.com/office/drawing/2014/main" id="{BE77B7A0-F451-4D01-A24A-14CFAAB07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78978" y="9883685"/>
              <a:ext cx="2631706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40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Firmware</a:t>
              </a:r>
            </a:p>
          </p:txBody>
        </p:sp>
        <p:sp>
          <p:nvSpPr>
            <p:cNvPr id="121" name="Rectangle 8">
              <a:extLst>
                <a:ext uri="{FF2B5EF4-FFF2-40B4-BE49-F238E27FC236}">
                  <a16:creationId xmlns:a16="http://schemas.microsoft.com/office/drawing/2014/main" id="{FF2E951B-CCA5-4145-B75F-840A77677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566" y="8512489"/>
              <a:ext cx="2427958" cy="105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48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Light" charset="0"/>
                </a:rPr>
                <a:t>Robot</a:t>
              </a:r>
              <a:endParaRPr lang="en-US" sz="40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93E0A3D-C77D-4A75-AB3D-9F82975A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846178" y="11305925"/>
              <a:ext cx="1373637" cy="13736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7912A6-70E0-4F1D-A9C6-2CC6150F7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634691" y="11395357"/>
              <a:ext cx="1293674" cy="1293674"/>
            </a:xfrm>
            <a:prstGeom prst="rect">
              <a:avLst/>
            </a:prstGeom>
            <a:ln>
              <a:solidFill>
                <a:srgbClr val="697789"/>
              </a:solidFill>
            </a:ln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E07B6C8-E477-4042-9EAF-255784BC8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55395" y="11213377"/>
              <a:ext cx="1536711" cy="153671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AAF24A1-F044-48DE-9F53-80E2DCB72AF2}"/>
              </a:ext>
            </a:extLst>
          </p:cNvPr>
          <p:cNvSpPr txBox="1"/>
          <p:nvPr/>
        </p:nvSpPr>
        <p:spPr>
          <a:xfrm>
            <a:off x="17246446" y="850836"/>
            <a:ext cx="6390222" cy="289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8000" b="1" dirty="0">
                <a:solidFill>
                  <a:srgbClr val="89D9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 Semibold" charset="0"/>
              </a:rPr>
              <a:t>Architecture</a:t>
            </a:r>
            <a:r>
              <a:rPr lang="en-US" sz="8000" dirty="0">
                <a:solidFill>
                  <a:srgbClr val="89D9C0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of the </a:t>
            </a:r>
            <a:r>
              <a:rPr lang="en-US" sz="6600" b="1" dirty="0">
                <a:solidFill>
                  <a:srgbClr val="89D9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 Light" charset="0"/>
              </a:rPr>
              <a:t>Hexapod</a:t>
            </a:r>
            <a:endParaRPr lang="en-US" sz="8000" b="1" dirty="0">
              <a:solidFill>
                <a:srgbClr val="89D9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Open Sans Light" charset="0"/>
            </a:endParaRPr>
          </a:p>
        </p:txBody>
      </p:sp>
      <p:sp>
        <p:nvSpPr>
          <p:cNvPr id="132" name="Rectangle: Diagonal Corners Rounded 131">
            <a:extLst>
              <a:ext uri="{FF2B5EF4-FFF2-40B4-BE49-F238E27FC236}">
                <a16:creationId xmlns:a16="http://schemas.microsoft.com/office/drawing/2014/main" id="{93A0DC8C-B8B9-4DD6-900F-A5A5BDED70AF}"/>
              </a:ext>
            </a:extLst>
          </p:cNvPr>
          <p:cNvSpPr/>
          <p:nvPr/>
        </p:nvSpPr>
        <p:spPr bwMode="auto">
          <a:xfrm>
            <a:off x="613860" y="585270"/>
            <a:ext cx="23232889" cy="12556930"/>
          </a:xfrm>
          <a:prstGeom prst="round2DiagRect">
            <a:avLst>
              <a:gd name="adj1" fmla="val 3531"/>
              <a:gd name="adj2" fmla="val 0"/>
            </a:avLst>
          </a:prstGeom>
          <a:noFill/>
          <a:ln w="76200" cap="flat" cmpd="sng" algn="ctr">
            <a:solidFill>
              <a:srgbClr val="89D9C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normalizeH="0" baseline="0" dirty="0">
                <a:ln>
                  <a:noFill/>
                </a:ln>
                <a:solidFill>
                  <a:srgbClr val="89D9C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7518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93F287C6-7972-4AFC-B0F3-9FCEF8944B1A}"/>
              </a:ext>
            </a:extLst>
          </p:cNvPr>
          <p:cNvSpPr/>
          <p:nvPr/>
        </p:nvSpPr>
        <p:spPr bwMode="auto">
          <a:xfrm rot="10800000" flipH="1">
            <a:off x="-152400" y="-117763"/>
            <a:ext cx="8500237" cy="13869181"/>
          </a:xfrm>
          <a:prstGeom prst="snip1Rect">
            <a:avLst>
              <a:gd name="adj" fmla="val 19073"/>
            </a:avLst>
          </a:prstGeom>
          <a:solidFill>
            <a:srgbClr val="4A7DAC">
              <a:alpha val="35000"/>
            </a:srgbClr>
          </a:solidFill>
          <a:ln w="76200">
            <a:solidFill>
              <a:srgbClr val="4A7DAC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9" name="Rectangle: Single Corner Snipped 68">
            <a:extLst>
              <a:ext uri="{FF2B5EF4-FFF2-40B4-BE49-F238E27FC236}">
                <a16:creationId xmlns:a16="http://schemas.microsoft.com/office/drawing/2014/main" id="{173788AE-E5BB-4721-9DEC-CBE0E0D820D6}"/>
              </a:ext>
            </a:extLst>
          </p:cNvPr>
          <p:cNvSpPr/>
          <p:nvPr/>
        </p:nvSpPr>
        <p:spPr bwMode="auto">
          <a:xfrm rot="10800000">
            <a:off x="16031217" y="-76590"/>
            <a:ext cx="8500237" cy="13869180"/>
          </a:xfrm>
          <a:prstGeom prst="snip1Rect">
            <a:avLst>
              <a:gd name="adj" fmla="val 20417"/>
            </a:avLst>
          </a:prstGeom>
          <a:solidFill>
            <a:srgbClr val="697789">
              <a:alpha val="35000"/>
            </a:srgbClr>
          </a:solidFill>
          <a:ln w="76200">
            <a:solidFill>
              <a:srgbClr val="697789"/>
            </a:solidFill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2F2E62-8398-4A49-A314-E47500DBB7AB}"/>
              </a:ext>
            </a:extLst>
          </p:cNvPr>
          <p:cNvGrpSpPr/>
          <p:nvPr/>
        </p:nvGrpSpPr>
        <p:grpSpPr>
          <a:xfrm>
            <a:off x="8881597" y="711201"/>
            <a:ext cx="6615861" cy="9489778"/>
            <a:chOff x="9806204" y="2430384"/>
            <a:chExt cx="6615861" cy="8803818"/>
          </a:xfrm>
        </p:grpSpPr>
        <p:sp>
          <p:nvSpPr>
            <p:cNvPr id="17416" name="Rectangle 8"/>
            <p:cNvSpPr>
              <a:spLocks/>
            </p:cNvSpPr>
            <p:nvPr/>
          </p:nvSpPr>
          <p:spPr bwMode="auto">
            <a:xfrm>
              <a:off x="9830765" y="4242852"/>
              <a:ext cx="6591300" cy="699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</a:t>
              </a:r>
              <a:r>
                <a:rPr lang="en-GB" sz="3200" b="1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base frame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resembles a somewhat distorted rectangle shape with cut corners.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Four servomotors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will be placed on these ends, and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two more in the middle between the ends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on the longer side of the frame for a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balanced posture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along with 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bearings</a:t>
              </a:r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beneath them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 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7417" name="Rectangle 9"/>
            <p:cNvSpPr>
              <a:spLocks/>
            </p:cNvSpPr>
            <p:nvPr/>
          </p:nvSpPr>
          <p:spPr bwMode="auto">
            <a:xfrm>
              <a:off x="9806204" y="2430384"/>
              <a:ext cx="6591300" cy="217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Chassis </a:t>
              </a:r>
              <a:r>
                <a:rPr lang="en-US" sz="6400" dirty="0">
                  <a:solidFill>
                    <a:srgbClr val="89D9C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Semibold" charset="0"/>
                </a:rPr>
                <a:t>of</a:t>
              </a:r>
              <a:r>
                <a:rPr lang="en-US" sz="64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the robot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120AA6-4C9A-4405-BF94-DC88B62A4E90}"/>
              </a:ext>
            </a:extLst>
          </p:cNvPr>
          <p:cNvGrpSpPr/>
          <p:nvPr/>
        </p:nvGrpSpPr>
        <p:grpSpPr>
          <a:xfrm>
            <a:off x="9052225" y="10738955"/>
            <a:ext cx="2743200" cy="2743200"/>
            <a:chOff x="6972300" y="9773584"/>
            <a:chExt cx="3657600" cy="3657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AEAA57-6324-4A4D-A970-9A6FA8444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852" b="90000" l="31094" r="67344"/>
                      </a14:imgEffect>
                    </a14:imgLayer>
                  </a14:imgProps>
                </a:ext>
              </a:extLst>
            </a:blip>
            <a:srcRect l="31253" t="22414" r="32711" b="9719"/>
            <a:stretch/>
          </p:blipFill>
          <p:spPr>
            <a:xfrm>
              <a:off x="7272352" y="10199606"/>
              <a:ext cx="2938448" cy="3112796"/>
            </a:xfrm>
            <a:prstGeom prst="rect">
              <a:avLst/>
            </a:prstGeom>
          </p:spPr>
        </p:pic>
        <p:sp>
          <p:nvSpPr>
            <p:cNvPr id="33" name="Circle: Hollow 32">
              <a:extLst>
                <a:ext uri="{FF2B5EF4-FFF2-40B4-BE49-F238E27FC236}">
                  <a16:creationId xmlns:a16="http://schemas.microsoft.com/office/drawing/2014/main" id="{CEF0B10F-42AB-453D-A104-81AF9C505360}"/>
                </a:ext>
              </a:extLst>
            </p:cNvPr>
            <p:cNvSpPr/>
            <p:nvPr/>
          </p:nvSpPr>
          <p:spPr bwMode="auto">
            <a:xfrm>
              <a:off x="6972300" y="9773584"/>
              <a:ext cx="3657600" cy="3657600"/>
            </a:xfrm>
            <a:prstGeom prst="donut">
              <a:avLst>
                <a:gd name="adj" fmla="val 2307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26059-A729-4800-AE08-729D92B50DCC}"/>
              </a:ext>
            </a:extLst>
          </p:cNvPr>
          <p:cNvGrpSpPr/>
          <p:nvPr/>
        </p:nvGrpSpPr>
        <p:grpSpPr>
          <a:xfrm>
            <a:off x="40131" y="1095322"/>
            <a:ext cx="8195127" cy="9963150"/>
            <a:chOff x="-6360" y="-117761"/>
            <a:chExt cx="8195127" cy="9963150"/>
          </a:xfrm>
          <a:effectLst>
            <a:glow rad="101600">
              <a:srgbClr val="64C4CE"/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8CD102-B6E0-4E6A-BC4B-BE108810E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43229" y1="58796" x2="43229" y2="58796"/>
                          <a14:backgroundMark x1="43125" y1="35648" x2="43125" y2="35648"/>
                          <a14:backgroundMark x1="60781" y1="35648" x2="60781" y2="35648"/>
                          <a14:backgroundMark x1="60781" y1="58611" x2="60781" y2="58611"/>
                        </a14:backgroundRemoval>
                      </a14:imgEffect>
                    </a14:imgLayer>
                  </a14:imgProps>
                </a:ext>
              </a:extLst>
            </a:blip>
            <a:srcRect l="33336" t="9265" r="29169" b="9696"/>
            <a:stretch/>
          </p:blipFill>
          <p:spPr>
            <a:xfrm>
              <a:off x="-6360" y="-117761"/>
              <a:ext cx="8195127" cy="9963150"/>
            </a:xfrm>
            <a:prstGeom prst="rect">
              <a:avLst/>
            </a:prstGeom>
          </p:spPr>
        </p:pic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E0C5FBCA-5D7A-450A-9277-2CD7A988240E}"/>
                </a:ext>
              </a:extLst>
            </p:cNvPr>
            <p:cNvSpPr/>
            <p:nvPr/>
          </p:nvSpPr>
          <p:spPr bwMode="auto">
            <a:xfrm>
              <a:off x="1374632" y="75784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8" name="Circle: Hollow 27">
              <a:extLst>
                <a:ext uri="{FF2B5EF4-FFF2-40B4-BE49-F238E27FC236}">
                  <a16:creationId xmlns:a16="http://schemas.microsoft.com/office/drawing/2014/main" id="{4BCB55A3-D46A-43DC-B199-C6A61D9FD8B1}"/>
                </a:ext>
              </a:extLst>
            </p:cNvPr>
            <p:cNvSpPr/>
            <p:nvPr/>
          </p:nvSpPr>
          <p:spPr bwMode="auto">
            <a:xfrm>
              <a:off x="765032" y="40732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29" name="Circle: Hollow 28">
              <a:extLst>
                <a:ext uri="{FF2B5EF4-FFF2-40B4-BE49-F238E27FC236}">
                  <a16:creationId xmlns:a16="http://schemas.microsoft.com/office/drawing/2014/main" id="{C9F0C9C6-762F-488B-B003-7D54C7253267}"/>
                </a:ext>
              </a:extLst>
            </p:cNvPr>
            <p:cNvSpPr/>
            <p:nvPr/>
          </p:nvSpPr>
          <p:spPr bwMode="auto">
            <a:xfrm>
              <a:off x="1374632" y="6061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30" name="Circle: Hollow 29">
              <a:extLst>
                <a:ext uri="{FF2B5EF4-FFF2-40B4-BE49-F238E27FC236}">
                  <a16:creationId xmlns:a16="http://schemas.microsoft.com/office/drawing/2014/main" id="{AB179672-D7ED-4933-94B4-36CC9A3854AA}"/>
                </a:ext>
              </a:extLst>
            </p:cNvPr>
            <p:cNvSpPr/>
            <p:nvPr/>
          </p:nvSpPr>
          <p:spPr bwMode="auto">
            <a:xfrm>
              <a:off x="5870432" y="6061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31" name="Circle: Hollow 30">
              <a:extLst>
                <a:ext uri="{FF2B5EF4-FFF2-40B4-BE49-F238E27FC236}">
                  <a16:creationId xmlns:a16="http://schemas.microsoft.com/office/drawing/2014/main" id="{8AC30B91-2D1E-4AA1-ACB6-90B5BA606632}"/>
                </a:ext>
              </a:extLst>
            </p:cNvPr>
            <p:cNvSpPr/>
            <p:nvPr/>
          </p:nvSpPr>
          <p:spPr bwMode="auto">
            <a:xfrm>
              <a:off x="6480032" y="40732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967ACA2A-0627-49DD-9681-2146274C6E77}"/>
                </a:ext>
              </a:extLst>
            </p:cNvPr>
            <p:cNvSpPr/>
            <p:nvPr/>
          </p:nvSpPr>
          <p:spPr bwMode="auto">
            <a:xfrm>
              <a:off x="5870432" y="7614298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4A7DAC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FDE113-1BF2-4171-91E8-00C111D56361}"/>
              </a:ext>
            </a:extLst>
          </p:cNvPr>
          <p:cNvGrpSpPr/>
          <p:nvPr/>
        </p:nvGrpSpPr>
        <p:grpSpPr>
          <a:xfrm>
            <a:off x="12583630" y="10738955"/>
            <a:ext cx="2743200" cy="2743200"/>
            <a:chOff x="19075452" y="11334749"/>
            <a:chExt cx="2108148" cy="21115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7C73A8-3466-42E2-BEE5-9FE3ACD6A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5833" y1="86481" x2="45833" y2="86481"/>
                          <a14:foregroundMark x1="45260" y1="86574" x2="45260" y2="86574"/>
                          <a14:foregroundMark x1="44323" y1="86204" x2="44323" y2="86204"/>
                          <a14:foregroundMark x1="43750" y1="85833" x2="43750" y2="85833"/>
                          <a14:foregroundMark x1="42969" y1="85556" x2="42969" y2="85556"/>
                          <a14:foregroundMark x1="42344" y1="84907" x2="42344" y2="84907"/>
                          <a14:foregroundMark x1="41719" y1="84630" x2="41719" y2="84630"/>
                          <a14:foregroundMark x1="41250" y1="84259" x2="41250" y2="84259"/>
                          <a14:foregroundMark x1="40729" y1="83796" x2="40729" y2="83796"/>
                          <a14:foregroundMark x1="40104" y1="83241" x2="40104" y2="83241"/>
                          <a14:backgroundMark x1="40313" y1="59722" x2="40313" y2="59722"/>
                          <a14:backgroundMark x1="45990" y1="66759" x2="45990" y2="66759"/>
                          <a14:backgroundMark x1="48021" y1="66944" x2="48021" y2="66944"/>
                          <a14:backgroundMark x1="48698" y1="66574" x2="48698" y2="66574"/>
                          <a14:backgroundMark x1="45365" y1="67963" x2="45365" y2="67963"/>
                          <a14:backgroundMark x1="58698" y1="38241" x2="58698" y2="38241"/>
                          <a14:backgroundMark x1="58698" y1="36389" x2="58698" y2="36389"/>
                          <a14:backgroundMark x1="53073" y1="30463" x2="53073" y2="30463"/>
                        </a14:backgroundRemoval>
                      </a14:imgEffect>
                    </a14:imgLayer>
                  </a14:imgProps>
                </a:ext>
              </a:extLst>
            </a:blip>
            <a:srcRect l="29128" t="12968" r="27840" b="11302"/>
            <a:stretch/>
          </p:blipFill>
          <p:spPr>
            <a:xfrm>
              <a:off x="19212170" y="11476125"/>
              <a:ext cx="1847422" cy="1828800"/>
            </a:xfrm>
            <a:prstGeom prst="rect">
              <a:avLst/>
            </a:prstGeom>
          </p:spPr>
        </p:pic>
        <p:sp>
          <p:nvSpPr>
            <p:cNvPr id="47" name="Circle: Hollow 46">
              <a:extLst>
                <a:ext uri="{FF2B5EF4-FFF2-40B4-BE49-F238E27FC236}">
                  <a16:creationId xmlns:a16="http://schemas.microsoft.com/office/drawing/2014/main" id="{4E0C8B21-C7A2-4920-9EDE-952C4C9C4018}"/>
                </a:ext>
              </a:extLst>
            </p:cNvPr>
            <p:cNvSpPr/>
            <p:nvPr/>
          </p:nvSpPr>
          <p:spPr bwMode="auto">
            <a:xfrm>
              <a:off x="19075452" y="11334749"/>
              <a:ext cx="2108148" cy="2111553"/>
            </a:xfrm>
            <a:prstGeom prst="donut">
              <a:avLst>
                <a:gd name="adj" fmla="val 2307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D7BD55-4517-4181-91B9-120B497CAD77}"/>
              </a:ext>
            </a:extLst>
          </p:cNvPr>
          <p:cNvGrpSpPr/>
          <p:nvPr/>
        </p:nvGrpSpPr>
        <p:grpSpPr>
          <a:xfrm>
            <a:off x="15918856" y="897076"/>
            <a:ext cx="8724961" cy="10607292"/>
            <a:chOff x="15659039" y="-609600"/>
            <a:chExt cx="8724961" cy="10607292"/>
          </a:xfrm>
          <a:effectLst>
            <a:glow rad="101600">
              <a:srgbClr val="64C4CE"/>
            </a:glo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F70744-1206-4C20-BF1E-3DE5C2471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074" b="95926" l="10000" r="90000">
                          <a14:backgroundMark x1="40208" y1="61574" x2="40208" y2="61574"/>
                          <a14:backgroundMark x1="40208" y1="35926" x2="40208" y2="35926"/>
                          <a14:backgroundMark x1="60000" y1="35648" x2="60000" y2="35648"/>
                          <a14:backgroundMark x1="59896" y1="61204" x2="59896" y2="61204"/>
                        </a14:backgroundRemoval>
                      </a14:imgEffect>
                    </a14:imgLayer>
                  </a14:imgProps>
                </a:ext>
              </a:extLst>
            </a:blip>
            <a:srcRect l="27597" t="3161" r="27597"/>
            <a:stretch/>
          </p:blipFill>
          <p:spPr>
            <a:xfrm>
              <a:off x="15659039" y="-609600"/>
              <a:ext cx="8724961" cy="10607292"/>
            </a:xfrm>
            <a:prstGeom prst="rect">
              <a:avLst/>
            </a:prstGeom>
          </p:spPr>
        </p:pic>
        <p:sp>
          <p:nvSpPr>
            <p:cNvPr id="58" name="Circle: Hollow 57">
              <a:extLst>
                <a:ext uri="{FF2B5EF4-FFF2-40B4-BE49-F238E27FC236}">
                  <a16:creationId xmlns:a16="http://schemas.microsoft.com/office/drawing/2014/main" id="{8FAA7BD8-2831-46C6-A9CE-9C67AA2EA4DF}"/>
                </a:ext>
              </a:extLst>
            </p:cNvPr>
            <p:cNvSpPr/>
            <p:nvPr/>
          </p:nvSpPr>
          <p:spPr bwMode="auto">
            <a:xfrm>
              <a:off x="17221200" y="75784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479FF710-DE2F-488F-A0DC-A3B1F66D7901}"/>
                </a:ext>
              </a:extLst>
            </p:cNvPr>
            <p:cNvSpPr/>
            <p:nvPr/>
          </p:nvSpPr>
          <p:spPr bwMode="auto">
            <a:xfrm>
              <a:off x="16535400" y="3949414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75A4F662-65C8-4E0A-AEE7-E3169B57ACA7}"/>
                </a:ext>
              </a:extLst>
            </p:cNvPr>
            <p:cNvSpPr/>
            <p:nvPr/>
          </p:nvSpPr>
          <p:spPr bwMode="auto">
            <a:xfrm>
              <a:off x="17221200" y="278828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2" name="Circle: Hollow 61">
              <a:extLst>
                <a:ext uri="{FF2B5EF4-FFF2-40B4-BE49-F238E27FC236}">
                  <a16:creationId xmlns:a16="http://schemas.microsoft.com/office/drawing/2014/main" id="{1092E966-061D-4CE2-BC6D-57C71A9A029A}"/>
                </a:ext>
              </a:extLst>
            </p:cNvPr>
            <p:cNvSpPr/>
            <p:nvPr/>
          </p:nvSpPr>
          <p:spPr bwMode="auto">
            <a:xfrm>
              <a:off x="21945600" y="278828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3" name="Circle: Hollow 62">
              <a:extLst>
                <a:ext uri="{FF2B5EF4-FFF2-40B4-BE49-F238E27FC236}">
                  <a16:creationId xmlns:a16="http://schemas.microsoft.com/office/drawing/2014/main" id="{C44B876A-63DE-4954-94AC-F5E4CF6BF5F1}"/>
                </a:ext>
              </a:extLst>
            </p:cNvPr>
            <p:cNvSpPr/>
            <p:nvPr/>
          </p:nvSpPr>
          <p:spPr bwMode="auto">
            <a:xfrm>
              <a:off x="22704568" y="3949414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CD3C91B7-E940-494C-8477-E0C42C105463}"/>
                </a:ext>
              </a:extLst>
            </p:cNvPr>
            <p:cNvSpPr/>
            <p:nvPr/>
          </p:nvSpPr>
          <p:spPr bwMode="auto">
            <a:xfrm>
              <a:off x="21945600" y="7578439"/>
              <a:ext cx="914400" cy="914400"/>
            </a:xfrm>
            <a:prstGeom prst="donut">
              <a:avLst>
                <a:gd name="adj" fmla="val 7709"/>
              </a:avLst>
            </a:prstGeom>
            <a:solidFill>
              <a:srgbClr val="697789"/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</p:grp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800C06DC-9819-4070-A902-6AAE4042E6AE}"/>
              </a:ext>
            </a:extLst>
          </p:cNvPr>
          <p:cNvCxnSpPr>
            <a:cxnSpLocks/>
            <a:endCxn id="33" idx="2"/>
          </p:cNvCxnSpPr>
          <p:nvPr/>
        </p:nvCxnSpPr>
        <p:spPr bwMode="auto">
          <a:xfrm rot="16200000" flipH="1">
            <a:off x="7404552" y="10462882"/>
            <a:ext cx="2590960" cy="704385"/>
          </a:xfrm>
          <a:prstGeom prst="bentConnector2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76200" cap="flat" cmpd="sng" algn="ctr">
            <a:solidFill>
              <a:srgbClr val="4A7DA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8FFFE51-4CF8-4175-99B6-9EEA450E0CD3}"/>
              </a:ext>
            </a:extLst>
          </p:cNvPr>
          <p:cNvCxnSpPr>
            <a:cxnSpLocks/>
            <a:endCxn id="47" idx="6"/>
          </p:cNvCxnSpPr>
          <p:nvPr/>
        </p:nvCxnSpPr>
        <p:spPr bwMode="auto">
          <a:xfrm rot="5400000">
            <a:off x="14383544" y="10462881"/>
            <a:ext cx="2590961" cy="704387"/>
          </a:xfrm>
          <a:prstGeom prst="bentConnector2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76200" cap="flat" cmpd="sng" algn="ctr">
            <a:solidFill>
              <a:srgbClr val="697789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8">
            <a:extLst>
              <a:ext uri="{FF2B5EF4-FFF2-40B4-BE49-F238E27FC236}">
                <a16:creationId xmlns:a16="http://schemas.microsoft.com/office/drawing/2014/main" id="{D98918E0-615D-47AF-A5E1-5D0BC7C4FE6C}"/>
              </a:ext>
            </a:extLst>
          </p:cNvPr>
          <p:cNvSpPr>
            <a:spLocks/>
          </p:cNvSpPr>
          <p:nvPr/>
        </p:nvSpPr>
        <p:spPr bwMode="auto">
          <a:xfrm>
            <a:off x="3031410" y="10808958"/>
            <a:ext cx="226448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rPr>
              <a:t>Top</a:t>
            </a:r>
            <a:r>
              <a:rPr lang="en-US" sz="440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view</a:t>
            </a:r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70AF0BEC-7670-4F50-B1E4-79EDC7802D52}"/>
              </a:ext>
            </a:extLst>
          </p:cNvPr>
          <p:cNvSpPr>
            <a:spLocks/>
          </p:cNvSpPr>
          <p:nvPr/>
        </p:nvSpPr>
        <p:spPr bwMode="auto">
          <a:xfrm>
            <a:off x="19149094" y="10802212"/>
            <a:ext cx="226448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  <a:sym typeface="Open Sans Light" charset="0"/>
              </a:rPr>
              <a:t>Bot</a:t>
            </a:r>
            <a:r>
              <a:rPr lang="en-US" sz="440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27858562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">
            <a:extLst>
              <a:ext uri="{FF2B5EF4-FFF2-40B4-BE49-F238E27FC236}">
                <a16:creationId xmlns:a16="http://schemas.microsoft.com/office/drawing/2014/main" id="{046D6DD7-1654-4A12-9056-1761F2406A4D}"/>
              </a:ext>
            </a:extLst>
          </p:cNvPr>
          <p:cNvSpPr>
            <a:spLocks/>
          </p:cNvSpPr>
          <p:nvPr/>
        </p:nvSpPr>
        <p:spPr bwMode="auto">
          <a:xfrm>
            <a:off x="13026861" y="609601"/>
            <a:ext cx="10897117" cy="12496800"/>
          </a:xfrm>
          <a:prstGeom prst="rect">
            <a:avLst/>
          </a:prstGeom>
          <a:solidFill>
            <a:srgbClr val="618292">
              <a:alpha val="9999"/>
            </a:srgbClr>
          </a:solidFill>
          <a:ln w="25400" cap="flat">
            <a:solidFill>
              <a:srgbClr val="605B8A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7" name="Picture 1">
            <a:extLst>
              <a:ext uri="{FF2B5EF4-FFF2-40B4-BE49-F238E27FC236}">
                <a16:creationId xmlns:a16="http://schemas.microsoft.com/office/drawing/2014/main" id="{31341F56-6F27-4A89-9E55-DF886914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 b="6982"/>
          <a:stretch>
            <a:fillRect/>
          </a:stretch>
        </p:blipFill>
        <p:spPr bwMode="auto">
          <a:xfrm>
            <a:off x="596286" y="609600"/>
            <a:ext cx="11964438" cy="300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5">
            <a:extLst>
              <a:ext uri="{FF2B5EF4-FFF2-40B4-BE49-F238E27FC236}">
                <a16:creationId xmlns:a16="http://schemas.microsoft.com/office/drawing/2014/main" id="{9741F79B-4A83-462B-8A24-4FD31D33CFA7}"/>
              </a:ext>
            </a:extLst>
          </p:cNvPr>
          <p:cNvSpPr>
            <a:spLocks/>
          </p:cNvSpPr>
          <p:nvPr/>
        </p:nvSpPr>
        <p:spPr bwMode="auto">
          <a:xfrm rot="16200000">
            <a:off x="4511814" y="5057490"/>
            <a:ext cx="4133381" cy="11964438"/>
          </a:xfrm>
          <a:prstGeom prst="rect">
            <a:avLst/>
          </a:prstGeom>
          <a:solidFill>
            <a:srgbClr val="65A0E2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417B3FE2-B3CC-41D2-AFF2-B281164893A4}"/>
              </a:ext>
            </a:extLst>
          </p:cNvPr>
          <p:cNvSpPr>
            <a:spLocks/>
          </p:cNvSpPr>
          <p:nvPr/>
        </p:nvSpPr>
        <p:spPr bwMode="auto">
          <a:xfrm>
            <a:off x="6125359" y="4020018"/>
            <a:ext cx="6435365" cy="4547279"/>
          </a:xfrm>
          <a:prstGeom prst="rect">
            <a:avLst/>
          </a:prstGeom>
          <a:solidFill>
            <a:srgbClr val="19C38F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1BE19DF5-E84D-4E5E-A4C8-A8CA356D77F5}"/>
              </a:ext>
            </a:extLst>
          </p:cNvPr>
          <p:cNvSpPr>
            <a:spLocks/>
          </p:cNvSpPr>
          <p:nvPr/>
        </p:nvSpPr>
        <p:spPr bwMode="auto">
          <a:xfrm>
            <a:off x="596286" y="4020018"/>
            <a:ext cx="5183098" cy="4547279"/>
          </a:xfrm>
          <a:prstGeom prst="rect">
            <a:avLst/>
          </a:prstGeom>
          <a:solidFill>
            <a:srgbClr val="807AB8">
              <a:alpha val="29999"/>
            </a:srgbClr>
          </a:solidFill>
          <a:ln w="25400" cap="flat">
            <a:solidFill>
              <a:srgbClr val="1A1A1A">
                <a:alpha val="2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5F189F-AE31-427B-9B2A-3DA25D0675E5}"/>
              </a:ext>
            </a:extLst>
          </p:cNvPr>
          <p:cNvGrpSpPr/>
          <p:nvPr/>
        </p:nvGrpSpPr>
        <p:grpSpPr>
          <a:xfrm>
            <a:off x="19555102" y="7739966"/>
            <a:ext cx="4188178" cy="5297439"/>
            <a:chOff x="21368205" y="3598296"/>
            <a:chExt cx="5146572" cy="6274192"/>
          </a:xfrm>
        </p:grpSpPr>
        <p:grpSp>
          <p:nvGrpSpPr>
            <p:cNvPr id="9226" name="Group 10"/>
            <p:cNvGrpSpPr>
              <a:grpSpLocks/>
            </p:cNvGrpSpPr>
            <p:nvPr/>
          </p:nvGrpSpPr>
          <p:grpSpPr bwMode="auto">
            <a:xfrm>
              <a:off x="21655492" y="4481144"/>
              <a:ext cx="4572000" cy="4508499"/>
              <a:chOff x="0" y="0"/>
              <a:chExt cx="1712" cy="1712"/>
            </a:xfrm>
          </p:grpSpPr>
          <p:sp>
            <p:nvSpPr>
              <p:cNvPr id="9222" name="Oval 6"/>
              <p:cNvSpPr>
                <a:spLocks/>
              </p:cNvSpPr>
              <p:nvPr/>
            </p:nvSpPr>
            <p:spPr bwMode="auto">
              <a:xfrm>
                <a:off x="0" y="0"/>
                <a:ext cx="1712" cy="1712"/>
              </a:xfrm>
              <a:prstGeom prst="ellipse">
                <a:avLst/>
              </a:prstGeom>
              <a:gradFill rotWithShape="0">
                <a:gsLst>
                  <a:gs pos="0">
                    <a:srgbClr val="B292DE"/>
                  </a:gs>
                  <a:gs pos="26312">
                    <a:srgbClr val="8C99E0"/>
                  </a:gs>
                  <a:gs pos="50258">
                    <a:srgbClr val="65A0E2"/>
                  </a:gs>
                  <a:gs pos="100000">
                    <a:srgbClr val="89D9C0"/>
                  </a:gs>
                </a:gsLst>
                <a:lin ang="16380000" scaled="1"/>
              </a:gradFill>
              <a:ln w="635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9223" name="Oval 7"/>
              <p:cNvSpPr>
                <a:spLocks/>
              </p:cNvSpPr>
              <p:nvPr/>
            </p:nvSpPr>
            <p:spPr bwMode="auto">
              <a:xfrm>
                <a:off x="35" y="35"/>
                <a:ext cx="1642" cy="1642"/>
              </a:xfrm>
              <a:prstGeom prst="ellipse">
                <a:avLst/>
              </a:prstGeom>
              <a:solidFill>
                <a:srgbClr val="282A2D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B2D5D3-FDFC-45E7-A207-48FE7F59B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741" b="90000" l="10000" r="90000">
                          <a14:foregroundMark x1="56563" y1="63889" x2="56563" y2="63889"/>
                          <a14:foregroundMark x1="40156" y1="35185" x2="40156" y2="35185"/>
                          <a14:foregroundMark x1="41771" y1="27593" x2="41771" y2="27593"/>
                          <a14:foregroundMark x1="44427" y1="31204" x2="44427" y2="31204"/>
                          <a14:backgroundMark x1="30417" y1="32407" x2="30417" y2="32407"/>
                          <a14:backgroundMark x1="41979" y1="17222" x2="41979" y2="17222"/>
                          <a14:backgroundMark x1="39479" y1="53519" x2="39479" y2="53519"/>
                          <a14:backgroundMark x1="51250" y1="37963" x2="51250" y2="37963"/>
                          <a14:backgroundMark x1="53854" y1="72130" x2="53854" y2="72130"/>
                          <a14:backgroundMark x1="56354" y1="66204" x2="56354" y2="66204"/>
                          <a14:backgroundMark x1="59323" y1="69537" x2="59323" y2="69537"/>
                          <a14:backgroundMark x1="57656" y1="68889" x2="57656" y2="68889"/>
                          <a14:backgroundMark x1="53698" y1="60556" x2="53698" y2="60556"/>
                          <a14:backgroundMark x1="48750" y1="60278" x2="48750" y2="60278"/>
                          <a14:backgroundMark x1="47604" y1="57500" x2="47604" y2="57500"/>
                          <a14:backgroundMark x1="46250" y1="54352" x2="46250" y2="54352"/>
                          <a14:backgroundMark x1="44583" y1="52500" x2="44583" y2="52500"/>
                          <a14:backgroundMark x1="49010" y1="48519" x2="49010" y2="48519"/>
                          <a14:backgroundMark x1="50000" y1="51852" x2="50000" y2="51852"/>
                          <a14:backgroundMark x1="51354" y1="54537" x2="51354" y2="54537"/>
                          <a14:backgroundMark x1="52500" y1="57500" x2="52500" y2="57500"/>
                        </a14:backgroundRemoval>
                      </a14:imgEffect>
                    </a14:imgLayer>
                  </a14:imgProps>
                </a:ext>
              </a:extLst>
            </a:blip>
            <a:srcRect l="27086" t="8154" r="35836" b="11487"/>
            <a:stretch/>
          </p:blipFill>
          <p:spPr>
            <a:xfrm>
              <a:off x="21368205" y="3598296"/>
              <a:ext cx="5146572" cy="6274192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rgbClr val="65A0E2"/>
              </a:glow>
              <a:softEdge rad="0"/>
            </a:effectLst>
          </p:spPr>
        </p:pic>
      </p:grpSp>
      <p:sp>
        <p:nvSpPr>
          <p:cNvPr id="14" name="Rectangle 8">
            <a:extLst>
              <a:ext uri="{FF2B5EF4-FFF2-40B4-BE49-F238E27FC236}">
                <a16:creationId xmlns:a16="http://schemas.microsoft.com/office/drawing/2014/main" id="{BD3E9C72-2987-4CE5-A6F4-17D0715B3AEF}"/>
              </a:ext>
            </a:extLst>
          </p:cNvPr>
          <p:cNvSpPr>
            <a:spLocks/>
          </p:cNvSpPr>
          <p:nvPr/>
        </p:nvSpPr>
        <p:spPr bwMode="auto">
          <a:xfrm>
            <a:off x="670444" y="2474449"/>
            <a:ext cx="1181254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GB" sz="3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Made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three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sections, namely: </a:t>
            </a:r>
            <a:r>
              <a:rPr lang="en-GB" sz="3400" dirty="0">
                <a:solidFill>
                  <a:srgbClr val="807AB8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coxa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GB" sz="3400" dirty="0">
                <a:solidFill>
                  <a:srgbClr val="19C38F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femur</a:t>
            </a:r>
            <a:r>
              <a:rPr lang="en-GB" sz="3400" dirty="0">
                <a:solidFill>
                  <a:schemeClr val="bg1">
                    <a:lumMod val="7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GB" sz="3400" dirty="0">
                <a:solidFill>
                  <a:srgbClr val="3690E2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tarsus</a:t>
            </a:r>
            <a:r>
              <a:rPr lang="en-GB" sz="3400" dirty="0">
                <a:solidFill>
                  <a:srgbClr val="BFBFBF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3400" dirty="0">
              <a:solidFill>
                <a:srgbClr val="BFBFB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 charset="0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B5D6B4A-BF67-4F2B-B7EB-E425C2CBCBAB}"/>
              </a:ext>
            </a:extLst>
          </p:cNvPr>
          <p:cNvSpPr>
            <a:spLocks/>
          </p:cNvSpPr>
          <p:nvPr/>
        </p:nvSpPr>
        <p:spPr bwMode="auto">
          <a:xfrm>
            <a:off x="2805065" y="1015674"/>
            <a:ext cx="7543298" cy="122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6400" b="1" dirty="0">
                <a:solidFill>
                  <a:srgbClr val="89D9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Open Sans Semibold" charset="0"/>
              </a:rPr>
              <a:t>Leg design</a:t>
            </a:r>
            <a:endParaRPr lang="en-US" sz="6400" b="1" dirty="0">
              <a:solidFill>
                <a:srgbClr val="89D9C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Open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78D49-CCD3-43E7-A0AF-45887E0F5B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22" b="81204" l="30052" r="73333"/>
                    </a14:imgEffect>
                  </a14:imgLayer>
                </a14:imgProps>
              </a:ext>
            </a:extLst>
          </a:blip>
          <a:srcRect l="33336" t="16308" r="31669" b="22709"/>
          <a:stretch/>
        </p:blipFill>
        <p:spPr>
          <a:xfrm>
            <a:off x="1107959" y="4274357"/>
            <a:ext cx="4159752" cy="4077472"/>
          </a:xfrm>
          <a:prstGeom prst="rect">
            <a:avLst/>
          </a:prstGeom>
          <a:effectLst>
            <a:glow rad="101600">
              <a:srgbClr val="7D77B4"/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B32F-76A9-4BDD-8A5D-626C922612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889" b="86296" l="17396" r="72656">
                        <a14:backgroundMark x1="23542" y1="56296" x2="23542" y2="56296"/>
                      </a14:backgroundRemoval>
                    </a14:imgEffect>
                  </a14:imgLayer>
                </a14:imgProps>
              </a:ext>
            </a:extLst>
          </a:blip>
          <a:srcRect l="17505" t="18152" r="26670" b="18894"/>
          <a:stretch/>
        </p:blipFill>
        <p:spPr>
          <a:xfrm>
            <a:off x="6159674" y="4293793"/>
            <a:ext cx="6366734" cy="4038600"/>
          </a:xfrm>
          <a:prstGeom prst="rect">
            <a:avLst/>
          </a:prstGeom>
          <a:effectLst>
            <a:glow rad="101600">
              <a:srgbClr val="1AB385"/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B9E9EB-DE16-422A-B5B8-BD154C0E75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52" b="90000" l="34167" r="60417">
                        <a14:backgroundMark x1="45625" y1="36296" x2="45625" y2="36296"/>
                        <a14:backgroundMark x1="78125" y1="32222" x2="78125" y2="32222"/>
                        <a14:backgroundMark x1="18438" y1="49722" x2="18438" y2="49722"/>
                      </a14:backgroundRemoval>
                    </a14:imgEffect>
                  </a14:imgLayer>
                </a14:imgProps>
              </a:ext>
            </a:extLst>
          </a:blip>
          <a:srcRect l="34995" t="11488" r="39592" b="10005"/>
          <a:stretch/>
        </p:blipFill>
        <p:spPr>
          <a:xfrm rot="3847103">
            <a:off x="3745799" y="6568520"/>
            <a:ext cx="5367166" cy="9326551"/>
          </a:xfrm>
          <a:prstGeom prst="rect">
            <a:avLst/>
          </a:prstGeom>
          <a:effectLst>
            <a:glow rad="101600">
              <a:srgbClr val="639BDA"/>
            </a:glow>
          </a:effec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FD3DDEC-22E5-4B5E-AD8A-55160ECFDBD1}"/>
              </a:ext>
            </a:extLst>
          </p:cNvPr>
          <p:cNvGrpSpPr/>
          <p:nvPr/>
        </p:nvGrpSpPr>
        <p:grpSpPr>
          <a:xfrm>
            <a:off x="13109709" y="752644"/>
            <a:ext cx="5849419" cy="7805358"/>
            <a:chOff x="14035352" y="3644042"/>
            <a:chExt cx="7267973" cy="938161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1A2910-F90B-42CA-9D6A-5B6107C26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704" b="61204" l="48229" r="71823"/>
                      </a14:imgEffect>
                    </a14:imgLayer>
                  </a14:imgProps>
                </a:ext>
              </a:extLst>
            </a:blip>
            <a:srcRect l="48026" t="13492" r="27538" b="39814"/>
            <a:stretch/>
          </p:blipFill>
          <p:spPr>
            <a:xfrm>
              <a:off x="16833863" y="3644042"/>
              <a:ext cx="4469462" cy="4804051"/>
            </a:xfrm>
            <a:prstGeom prst="rect">
              <a:avLst/>
            </a:prstGeom>
            <a:effectLst>
              <a:glow rad="101600">
                <a:srgbClr val="807AB8"/>
              </a:glo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4D865DF-3765-48F0-85F9-DAF989627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6759" b="42315" l="31198" r="61094"/>
                      </a14:imgEffect>
                    </a14:imgLayer>
                  </a14:imgProps>
                </a:ext>
              </a:extLst>
            </a:blip>
            <a:srcRect l="30398" t="15624" r="38690" b="58210"/>
            <a:stretch/>
          </p:blipFill>
          <p:spPr>
            <a:xfrm>
              <a:off x="14035352" y="3806716"/>
              <a:ext cx="5654069" cy="2692097"/>
            </a:xfrm>
            <a:prstGeom prst="rect">
              <a:avLst/>
            </a:prstGeom>
            <a:effectLst>
              <a:glow rad="101600">
                <a:srgbClr val="19C38F"/>
              </a:glo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C6B2D12-BD98-479F-BE37-B6CC5CC784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241" b="93426" l="35938" r="52917">
                          <a14:backgroundMark x1="42135" y1="54074" x2="42135" y2="54074"/>
                          <a14:backgroundMark x1="43542" y1="48333" x2="43542" y2="48333"/>
                          <a14:backgroundMark x1="43958" y1="34444" x2="43958" y2="34444"/>
                          <a14:backgroundMark x1="47708" y1="35926" x2="47708" y2="35926"/>
                          <a14:backgroundMark x1="45573" y1="41296" x2="45573" y2="41296"/>
                          <a14:backgroundMark x1="47031" y1="37870" x2="47031" y2="37870"/>
                          <a14:backgroundMark x1="45208" y1="30185" x2="45208" y2="30185"/>
                        </a14:backgroundRemoval>
                      </a14:imgEffect>
                    </a14:imgLayer>
                  </a14:imgProps>
                </a:ext>
              </a:extLst>
            </a:blip>
            <a:srcRect l="35661" t="10046" r="45313" b="6808"/>
            <a:stretch/>
          </p:blipFill>
          <p:spPr>
            <a:xfrm>
              <a:off x="14683180" y="4471138"/>
              <a:ext cx="3480020" cy="8554520"/>
            </a:xfrm>
            <a:prstGeom prst="rect">
              <a:avLst/>
            </a:prstGeom>
            <a:effectLst>
              <a:glow rad="101600">
                <a:srgbClr val="65A0E2"/>
              </a:glo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79112E-FF8A-4D51-BE59-4E77FA01B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2593" b="50093" l="45938" r="68854">
                          <a14:backgroundMark x1="53698" y1="27222" x2="53698" y2="27222"/>
                          <a14:backgroundMark x1="52031" y1="31019" x2="52031" y2="31019"/>
                          <a14:backgroundMark x1="55156" y1="28426" x2="55156" y2="28426"/>
                          <a14:backgroundMark x1="77188" y1="35370" x2="77188" y2="35370"/>
                        </a14:backgroundRemoval>
                      </a14:imgEffect>
                    </a14:imgLayer>
                  </a14:imgProps>
                </a:ext>
              </a:extLst>
            </a:blip>
            <a:srcRect l="46920" t="23167" r="32156" b="51651"/>
            <a:stretch/>
          </p:blipFill>
          <p:spPr>
            <a:xfrm>
              <a:off x="16887737" y="4581753"/>
              <a:ext cx="3827155" cy="2590800"/>
            </a:xfrm>
            <a:prstGeom prst="rect">
              <a:avLst/>
            </a:prstGeom>
            <a:effectLst>
              <a:glow rad="101600">
                <a:srgbClr val="19C38F"/>
              </a:glow>
            </a:effectLst>
          </p:spPr>
        </p:pic>
      </p:grpSp>
      <p:sp>
        <p:nvSpPr>
          <p:cNvPr id="57" name="Rectangle 8">
            <a:extLst>
              <a:ext uri="{FF2B5EF4-FFF2-40B4-BE49-F238E27FC236}">
                <a16:creationId xmlns:a16="http://schemas.microsoft.com/office/drawing/2014/main" id="{00C84A7A-B137-455E-A567-AAC8FD356C4F}"/>
              </a:ext>
            </a:extLst>
          </p:cNvPr>
          <p:cNvSpPr>
            <a:spLocks/>
          </p:cNvSpPr>
          <p:nvPr/>
        </p:nvSpPr>
        <p:spPr bwMode="auto">
          <a:xfrm>
            <a:off x="19674531" y="752644"/>
            <a:ext cx="4039025" cy="587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GB" sz="4800" dirty="0">
                <a:solidFill>
                  <a:srgbClr val="D3D4D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 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arachnid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build with a 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telescopic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leg design configured in an 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outward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knee</a:t>
            </a:r>
            <a:r>
              <a:rPr lang="en-GB" sz="48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form.</a:t>
            </a:r>
            <a:endParaRPr lang="en-US" sz="9600" dirty="0">
              <a:solidFill>
                <a:srgbClr val="D3D4D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Open Sans Light" charset="0"/>
            </a:endParaRPr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3AC77590-9055-4037-BF41-0A33992649BF}"/>
              </a:ext>
            </a:extLst>
          </p:cNvPr>
          <p:cNvSpPr>
            <a:spLocks/>
          </p:cNvSpPr>
          <p:nvPr/>
        </p:nvSpPr>
        <p:spPr bwMode="auto">
          <a:xfrm>
            <a:off x="13400642" y="8309522"/>
            <a:ext cx="6062493" cy="47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GB" sz="4000" dirty="0">
                <a:solidFill>
                  <a:srgbClr val="D3D4D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piston mechanism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with a spring attachment for 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shock absorption 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an 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IR sensor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to determine leg 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ground contact</a:t>
            </a:r>
            <a:r>
              <a:rPr lang="en-GB" sz="4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89629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65E5B0-83C0-45D1-9926-8E7843B25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56" b="90000" l="20104" r="72656">
                        <a14:foregroundMark x1="60625" y1="56019" x2="60625" y2="56019"/>
                        <a14:foregroundMark x1="62031" y1="58519" x2="62031" y2="58519"/>
                        <a14:backgroundMark x1="31042" y1="60185" x2="31042" y2="60185"/>
                        <a14:backgroundMark x1="61979" y1="44074" x2="61979" y2="44074"/>
                        <a14:backgroundMark x1="46771" y1="26852" x2="46771" y2="26852"/>
                      </a14:backgroundRemoval>
                    </a14:imgEffect>
                  </a14:imgLayer>
                </a14:imgProps>
              </a:ext>
            </a:extLst>
          </a:blip>
          <a:srcRect l="20414" t="14812" r="27093" b="10382"/>
          <a:stretch/>
        </p:blipFill>
        <p:spPr>
          <a:xfrm>
            <a:off x="2548218" y="4347888"/>
            <a:ext cx="9601200" cy="7696200"/>
          </a:xfrm>
          <a:prstGeom prst="rect">
            <a:avLst/>
          </a:prstGeom>
          <a:effectLst>
            <a:glow rad="127000">
              <a:srgbClr val="8FCF63"/>
            </a:glo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035E83-BAD3-4F46-B4E9-1EFE9D7ABA4A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8398" y="7228248"/>
            <a:ext cx="0" cy="116137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76200" cap="flat" cmpd="sng" algn="ctr">
            <a:solidFill>
              <a:srgbClr val="0A828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C1109E-79AF-497F-992C-AAF5F8E4C5F4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3519" y="5234940"/>
            <a:ext cx="0" cy="1033188"/>
          </a:xfrm>
          <a:prstGeom prst="straightConnector1">
            <a:avLst/>
          </a:prstGeom>
          <a:blipFill dpi="0" rotWithShape="0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 w="76200" cap="flat" cmpd="sng" algn="ctr">
            <a:solidFill>
              <a:srgbClr val="0A8282"/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6E7EC-3F35-4777-A4A4-9298E51F11F8}"/>
              </a:ext>
            </a:extLst>
          </p:cNvPr>
          <p:cNvGrpSpPr/>
          <p:nvPr/>
        </p:nvGrpSpPr>
        <p:grpSpPr>
          <a:xfrm>
            <a:off x="15925800" y="2128351"/>
            <a:ext cx="6615861" cy="9489778"/>
            <a:chOff x="9806204" y="2430384"/>
            <a:chExt cx="6615861" cy="880381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683A552-7224-4F7D-8D4F-E080F3026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0765" y="4242852"/>
              <a:ext cx="6591300" cy="699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shell of the Hexapod is an 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optional component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of the robot that should 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shield the hardware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in from wear and tear. A hole is found on the front of the shell where a button can be later installed to 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powerup/shutdown</a:t>
              </a:r>
              <a:r>
                <a:rPr lang="en-GB" sz="360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the Hexapod.</a:t>
              </a:r>
              <a:endParaRPr lang="en-US" sz="3600" dirty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A6C925-AD02-4972-AD97-6A6061CF7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6204" y="2430384"/>
              <a:ext cx="6591300" cy="217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Semibold" charset="0"/>
                </a:rPr>
                <a:t>Protective</a:t>
              </a:r>
              <a:r>
                <a:rPr lang="en-US" sz="6400" dirty="0">
                  <a:solidFill>
                    <a:srgbClr val="89D9C0"/>
                  </a:solidFill>
                  <a:latin typeface="Open Sans Semibold" charset="0"/>
                  <a:ea typeface="ＭＳ Ｐゴシック" charset="0"/>
                  <a:cs typeface="Open Sans Semibold" charset="0"/>
                  <a:sym typeface="Open Sans Semibold" charset="0"/>
                </a:rPr>
                <a:t> Shell </a:t>
              </a:r>
              <a:r>
                <a:rPr lang="en-US" sz="6400" dirty="0">
                  <a:solidFill>
                    <a:srgbClr val="89D9C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Semibold" charset="0"/>
                </a:rPr>
                <a:t>of</a:t>
              </a:r>
              <a:r>
                <a:rPr lang="en-US" sz="6400" dirty="0">
                  <a:solidFill>
                    <a:srgbClr val="89D9C0"/>
                  </a:solidFill>
                  <a:latin typeface="Open Sans Light" charset="0"/>
                  <a:ea typeface="ＭＳ Ｐゴシック" charset="0"/>
                  <a:cs typeface="Open Sans Light" charset="0"/>
                  <a:sym typeface="Open Sans Light" charset="0"/>
                </a:rPr>
                <a:t> the robot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3B133E-ACC0-486D-A7B9-400D97E5250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2718" y="6649128"/>
            <a:ext cx="0" cy="1143000"/>
          </a:xfrm>
          <a:prstGeom prst="straightConnector1">
            <a:avLst/>
          </a:prstGeom>
          <a:blipFill dpi="0" rotWithShape="0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 w="76200" cap="flat" cmpd="sng" algn="ctr">
            <a:solidFill>
              <a:srgbClr val="0A8282"/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6D1F88-CC57-4ECF-83BE-0873D1DE6032}"/>
              </a:ext>
            </a:extLst>
          </p:cNvPr>
          <p:cNvCxnSpPr>
            <a:cxnSpLocks/>
          </p:cNvCxnSpPr>
          <p:nvPr/>
        </p:nvCxnSpPr>
        <p:spPr bwMode="auto">
          <a:xfrm flipV="1">
            <a:off x="4826598" y="7243488"/>
            <a:ext cx="0" cy="1165860"/>
          </a:xfrm>
          <a:prstGeom prst="straightConnector1">
            <a:avLst/>
          </a:prstGeom>
          <a:blipFill dpi="0" rotWithShape="0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 w="76200" cap="flat" cmpd="sng" algn="ctr">
            <a:solidFill>
              <a:srgbClr val="0A8282"/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97A9D8-F8EE-42B0-9406-32FCC302637A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9678" y="8615088"/>
            <a:ext cx="0" cy="1161372"/>
          </a:xfrm>
          <a:prstGeom prst="straightConnector1">
            <a:avLst/>
          </a:prstGeom>
          <a:blipFill dpi="0" rotWithShape="0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tile tx="0" ty="0" sx="100000" sy="100000" flip="none" algn="tl"/>
          </a:blipFill>
          <a:ln w="76200" cap="flat" cmpd="sng" algn="ctr">
            <a:solidFill>
              <a:srgbClr val="0A8282"/>
            </a:solidFill>
            <a:prstDash val="solid"/>
            <a:round/>
            <a:headEnd type="none" w="med" len="me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7C675-1204-4307-927E-18E98349C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667" b="87407" l="21667" r="75938"/>
                    </a14:imgEffect>
                  </a14:imgLayer>
                </a14:imgProps>
              </a:ext>
            </a:extLst>
          </a:blip>
          <a:srcRect l="22080" t="12590" r="24177" b="12605"/>
          <a:stretch/>
        </p:blipFill>
        <p:spPr>
          <a:xfrm>
            <a:off x="2319617" y="1295400"/>
            <a:ext cx="9872383" cy="7848600"/>
          </a:xfrm>
          <a:prstGeom prst="rect">
            <a:avLst/>
          </a:prstGeom>
          <a:effectLst>
            <a:glow rad="127000">
              <a:srgbClr val="5C85D6"/>
            </a:glow>
          </a:effectLst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709D5DF-F313-410D-B1A0-AB69536494BF}"/>
              </a:ext>
            </a:extLst>
          </p:cNvPr>
          <p:cNvGrpSpPr/>
          <p:nvPr/>
        </p:nvGrpSpPr>
        <p:grpSpPr>
          <a:xfrm>
            <a:off x="8487194" y="2369409"/>
            <a:ext cx="7409612" cy="8977182"/>
            <a:chOff x="9601619" y="2748294"/>
            <a:chExt cx="6591300" cy="7013456"/>
          </a:xfrm>
        </p:grpSpPr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60FF0C92-0F85-404B-9D27-CCC8F1FC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619" y="5125139"/>
              <a:ext cx="6591300" cy="463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600" dirty="0">
                  <a:solidFill>
                    <a:srgbClr val="D3D4D4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Hexapod carries </a:t>
              </a:r>
              <a:r>
                <a:rPr lang="en-GB" sz="3600" dirty="0">
                  <a:solidFill>
                    <a:schemeClr val="bg1">
                      <a:lumMod val="95000"/>
                    </a:schemeClr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a motherboard </a:t>
              </a:r>
              <a:r>
                <a:rPr lang="en-GB" sz="3600" dirty="0">
                  <a:solidFill>
                    <a:srgbClr val="D3D4D4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that incorporates the control unit.</a:t>
              </a:r>
            </a:p>
            <a:p>
              <a:pPr marL="0" marR="0" indent="4572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600" dirty="0">
                  <a:solidFill>
                    <a:srgbClr val="D3D4D4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External hardware is also required for the robot to function:</a:t>
              </a:r>
            </a:p>
            <a:p>
              <a:pPr marL="0" marR="0" indent="4572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36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LiPo battery</a:t>
              </a:r>
              <a:r>
                <a:rPr lang="en-GB" sz="3600" dirty="0">
                  <a:solidFill>
                    <a:srgbClr val="D3D4D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</a:t>
              </a:r>
              <a:r>
                <a:rPr lang="en-GB" sz="3600" dirty="0">
                  <a:solidFill>
                    <a:srgbClr val="697789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Buck converter</a:t>
              </a:r>
              <a:r>
                <a:rPr lang="en-GB" sz="3600" dirty="0">
                  <a:solidFill>
                    <a:srgbClr val="697789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GB" sz="3600" dirty="0">
                  <a:solidFill>
                    <a:srgbClr val="D3D4D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 two </a:t>
              </a:r>
              <a:r>
                <a:rPr lang="en-GB" sz="3600" dirty="0">
                  <a:solidFill>
                    <a:srgbClr val="4A7DAC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PWM drivers</a:t>
              </a:r>
              <a:r>
                <a:rPr lang="en-GB" sz="3600" dirty="0">
                  <a:solidFill>
                    <a:srgbClr val="D3D4D4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  <a:r>
                <a:rPr lang="en-GB" sz="3600" dirty="0">
                  <a:solidFill>
                    <a:srgbClr val="D3D4D4"/>
                  </a:solidFill>
                  <a:effectLst/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endParaRPr lang="en-US" sz="6000" dirty="0">
                <a:solidFill>
                  <a:srgbClr val="D3D4D4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A9D338-13CF-4F61-80F4-AFFBB9715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1619" y="2748294"/>
              <a:ext cx="6591300" cy="217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 Semibold" charset="0"/>
                </a:rPr>
                <a:t>Electrical components </a:t>
              </a:r>
              <a:r>
                <a:rPr lang="en-US" sz="6400" dirty="0">
                  <a:solidFill>
                    <a:srgbClr val="89D9C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  <a:sym typeface="Open Sans Semibold" charset="0"/>
                </a:rPr>
                <a:t>of the Hexapod</a:t>
              </a:r>
              <a:endParaRPr lang="en-US" sz="6400" dirty="0">
                <a:solidFill>
                  <a:srgbClr val="89D9C0"/>
                </a:solidFill>
                <a:latin typeface="Open Sans Light" charset="0"/>
                <a:ea typeface="ＭＳ Ｐゴシック" charset="0"/>
                <a:cs typeface="Open Sans Light" charset="0"/>
                <a:sym typeface="Open Sans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DBF16FF-C5A8-4737-B194-172D97BEBCC8}"/>
              </a:ext>
            </a:extLst>
          </p:cNvPr>
          <p:cNvGrpSpPr/>
          <p:nvPr/>
        </p:nvGrpSpPr>
        <p:grpSpPr>
          <a:xfrm>
            <a:off x="16380111" y="7546373"/>
            <a:ext cx="7871655" cy="6044357"/>
            <a:chOff x="16380111" y="7546373"/>
            <a:chExt cx="8120304" cy="6272784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9E0C4806-49C5-4D8D-BD90-4228C442C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0111" y="7546373"/>
              <a:ext cx="8093363" cy="6272784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 w="76200" cap="flat">
              <a:solidFill>
                <a:schemeClr val="bg1">
                  <a:lumMod val="95000"/>
                  <a:alpha val="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Rectangle: Top Corners One Rounded and One Snipped 27">
              <a:extLst>
                <a:ext uri="{FF2B5EF4-FFF2-40B4-BE49-F238E27FC236}">
                  <a16:creationId xmlns:a16="http://schemas.microsoft.com/office/drawing/2014/main" id="{AD014D02-25E2-40D4-86B6-E0FCA7A4ADBA}"/>
                </a:ext>
              </a:extLst>
            </p:cNvPr>
            <p:cNvSpPr/>
            <p:nvPr/>
          </p:nvSpPr>
          <p:spPr bwMode="auto">
            <a:xfrm flipH="1">
              <a:off x="16407052" y="8839200"/>
              <a:ext cx="8093363" cy="4921250"/>
            </a:xfrm>
            <a:prstGeom prst="snipRoundRect">
              <a:avLst>
                <a:gd name="adj1" fmla="val 0"/>
                <a:gd name="adj2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71202D-0583-46F2-A0CA-3D5B8C60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37" b="96693" l="932" r="97204">
                          <a14:foregroundMark x1="32526" y1="43937" x2="32526" y2="43937"/>
                          <a14:foregroundMark x1="73439" y1="38583" x2="73439" y2="38583"/>
                          <a14:foregroundMark x1="73812" y1="44094" x2="73812" y2="44094"/>
                          <a14:foregroundMark x1="76887" y1="45827" x2="76887" y2="45827"/>
                          <a14:foregroundMark x1="74837" y1="51339" x2="74837" y2="51339"/>
                          <a14:foregroundMark x1="53588" y1="11969" x2="53588" y2="11969"/>
                          <a14:foregroundMark x1="52190" y1="13228" x2="52190" y2="13228"/>
                          <a14:foregroundMark x1="54613" y1="11969" x2="54613" y2="11969"/>
                          <a14:foregroundMark x1="73998" y1="36220" x2="73998" y2="36220"/>
                          <a14:foregroundMark x1="76048" y1="51654" x2="76048" y2="51654"/>
                          <a14:backgroundMark x1="40820" y1="87559" x2="40820" y2="87559"/>
                        </a14:backgroundRemoval>
                      </a14:imgEffect>
                      <a14:imgEffect>
                        <a14:artisticPlasticWrap trans="33000" smoothness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772700" y="9188450"/>
              <a:ext cx="7725600" cy="4572000"/>
            </a:xfrm>
            <a:prstGeom prst="rect">
              <a:avLst/>
            </a:prstGeom>
          </p:spPr>
        </p:pic>
        <p:sp>
          <p:nvSpPr>
            <p:cNvPr id="37" name="AutoShape 12">
              <a:extLst>
                <a:ext uri="{FF2B5EF4-FFF2-40B4-BE49-F238E27FC236}">
                  <a16:creationId xmlns:a16="http://schemas.microsoft.com/office/drawing/2014/main" id="{91494756-374D-42D0-A26B-01A819BE6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4117" y="7679047"/>
              <a:ext cx="3301494" cy="948957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b="1" dirty="0">
                  <a:solidFill>
                    <a:schemeClr val="bg1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Motherboard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A530AD-783D-4A0C-95B9-D4D2A2877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58190" y="7719729"/>
              <a:ext cx="965585" cy="96558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A32CA62-E728-4A3B-B755-FCCAF95FFF33}"/>
              </a:ext>
            </a:extLst>
          </p:cNvPr>
          <p:cNvGrpSpPr/>
          <p:nvPr/>
        </p:nvGrpSpPr>
        <p:grpSpPr>
          <a:xfrm>
            <a:off x="0" y="7546372"/>
            <a:ext cx="8010525" cy="5934835"/>
            <a:chOff x="-320486" y="7546372"/>
            <a:chExt cx="8331011" cy="6272784"/>
          </a:xfrm>
        </p:grpSpPr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id="{009A4652-92B8-40DB-B8E8-8F889E304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0" y="7546372"/>
              <a:ext cx="8093363" cy="6272784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 w="76200" cap="flat">
              <a:solidFill>
                <a:schemeClr val="bg1">
                  <a:lumMod val="95000"/>
                  <a:alpha val="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Rectangle: Top Corners One Rounded and One Snipped 26">
              <a:extLst>
                <a:ext uri="{FF2B5EF4-FFF2-40B4-BE49-F238E27FC236}">
                  <a16:creationId xmlns:a16="http://schemas.microsoft.com/office/drawing/2014/main" id="{63560921-DC64-45B5-8D65-1683A3C99BF4}"/>
                </a:ext>
              </a:extLst>
            </p:cNvPr>
            <p:cNvSpPr/>
            <p:nvPr/>
          </p:nvSpPr>
          <p:spPr bwMode="auto">
            <a:xfrm>
              <a:off x="-82838" y="8874464"/>
              <a:ext cx="8093363" cy="4919472"/>
            </a:xfrm>
            <a:prstGeom prst="snipRoundRect">
              <a:avLst>
                <a:gd name="adj1" fmla="val 0"/>
                <a:gd name="adj2" fmla="val 0"/>
              </a:avLst>
            </a:prstGeom>
            <a:solidFill>
              <a:srgbClr val="4A7DAC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7805D6-7D54-4C9D-9FF1-714DD11E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315" b="77407" l="24635" r="74688">
                          <a14:backgroundMark x1="60469" y1="73241" x2="60469" y2="73241"/>
                          <a14:backgroundMark x1="71302" y1="62315" x2="71302" y2="62315"/>
                          <a14:backgroundMark x1="28125" y1="40278" x2="28125" y2="40278"/>
                          <a14:backgroundMark x1="39063" y1="29259" x2="39063" y2="29259"/>
                          <a14:backgroundMark x1="76042" y1="36574" x2="76042" y2="36574"/>
                        </a14:backgroundRemoval>
                      </a14:imgEffect>
                    </a14:imgLayer>
                  </a14:imgProps>
                </a:ext>
              </a:extLst>
            </a:blip>
            <a:srcRect l="23338" t="19634" r="24169" b="21115"/>
            <a:stretch/>
          </p:blipFill>
          <p:spPr>
            <a:xfrm>
              <a:off x="457200" y="8862594"/>
              <a:ext cx="7320916" cy="4648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7F332C-8599-483A-8F69-6E4CE1BD6D97}"/>
                </a:ext>
              </a:extLst>
            </p:cNvPr>
            <p:cNvSpPr txBox="1"/>
            <p:nvPr/>
          </p:nvSpPr>
          <p:spPr>
            <a:xfrm>
              <a:off x="-320486" y="11815852"/>
              <a:ext cx="2987966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500" b="1" dirty="0">
                  <a:ln w="22225">
                    <a:noFill/>
                    <a:prstDash val="solid"/>
                  </a:ln>
                  <a:solidFill>
                    <a:srgbClr val="D3D4D4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2x</a:t>
              </a:r>
            </a:p>
          </p:txBody>
        </p:sp>
        <p:sp>
          <p:nvSpPr>
            <p:cNvPr id="35" name="AutoShape 12">
              <a:extLst>
                <a:ext uri="{FF2B5EF4-FFF2-40B4-BE49-F238E27FC236}">
                  <a16:creationId xmlns:a16="http://schemas.microsoft.com/office/drawing/2014/main" id="{E2D57A15-41F4-4933-9725-B1259400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955" y="7681496"/>
              <a:ext cx="3328442" cy="965585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b="1" dirty="0">
                  <a:solidFill>
                    <a:srgbClr val="4A7DAC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PCA9865 PWM Driver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1DCB89-3820-4926-9C2C-C066BE68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30000" y1="32365" x2="30000" y2="32365"/>
                          <a14:backgroundMark x1="37083" y1="51037" x2="37083" y2="51037"/>
                          <a14:backgroundMark x1="55000" y1="60166" x2="55000" y2="60166"/>
                          <a14:backgroundMark x1="57083" y1="56846" x2="57083" y2="49378"/>
                          <a14:backgroundMark x1="59583" y1="50207" x2="75000" y2="49793"/>
                          <a14:backgroundMark x1="75000" y1="71784" x2="73333" y2="51867"/>
                          <a14:backgroundMark x1="77083" y1="72199" x2="82500" y2="71784"/>
                          <a14:backgroundMark x1="54583" y1="71784" x2="55833" y2="61826"/>
                          <a14:backgroundMark x1="53333" y1="73029" x2="42083" y2="73029"/>
                          <a14:backgroundMark x1="43333" y1="72614" x2="41667" y2="51867"/>
                          <a14:backgroundMark x1="43750" y1="51037" x2="26250" y2="52282"/>
                          <a14:backgroundMark x1="26250" y1="72614" x2="24583" y2="50207"/>
                          <a14:backgroundMark x1="17500" y1="73029" x2="23750" y2="71784"/>
                          <a14:backgroundMark x1="24583" y1="40664" x2="24583" y2="29046"/>
                          <a14:backgroundMark x1="26667" y1="28631" x2="34167" y2="29046"/>
                          <a14:backgroundMark x1="26250" y1="36515" x2="30000" y2="36100"/>
                          <a14:backgroundMark x1="34167" y1="29461" x2="34583" y2="30705"/>
                          <a14:backgroundMark x1="37500" y1="28631" x2="41250" y2="40249"/>
                          <a14:backgroundMark x1="42917" y1="41079" x2="45833" y2="29461"/>
                          <a14:backgroundMark x1="47083" y1="29046" x2="51250" y2="40249"/>
                          <a14:backgroundMark x1="52500" y1="40249" x2="55833" y2="29461"/>
                          <a14:backgroundMark x1="60833" y1="41079" x2="60417" y2="37344"/>
                          <a14:backgroundMark x1="60000" y1="34440" x2="60417" y2="29046"/>
                          <a14:backgroundMark x1="62500" y1="31120" x2="66667" y2="39004"/>
                          <a14:backgroundMark x1="67917" y1="40249" x2="72917" y2="29461"/>
                          <a14:backgroundMark x1="75417" y1="39419" x2="74583" y2="27801"/>
                        </a14:backgroundRemoval>
                      </a14:imgEffect>
                      <a14:imgEffect>
                        <a14:sharpenSoften amount="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812" y="7681665"/>
              <a:ext cx="961579" cy="96558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2CED54-517F-4E4C-A165-D151D7CC5109}"/>
              </a:ext>
            </a:extLst>
          </p:cNvPr>
          <p:cNvGrpSpPr/>
          <p:nvPr/>
        </p:nvGrpSpPr>
        <p:grpSpPr>
          <a:xfrm>
            <a:off x="228505" y="126657"/>
            <a:ext cx="7775382" cy="6045543"/>
            <a:chOff x="228505" y="126657"/>
            <a:chExt cx="7775382" cy="6045543"/>
          </a:xfrm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id="{0533E474-1D9B-42B2-BFDC-EB3B475D9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79" y="126657"/>
              <a:ext cx="7772608" cy="6045543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 w="76200" cap="flat">
              <a:solidFill>
                <a:schemeClr val="bg1">
                  <a:lumMod val="95000"/>
                  <a:alpha val="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15" name="Rectangle: Top Corners One Rounded and One Snipped 14">
              <a:extLst>
                <a:ext uri="{FF2B5EF4-FFF2-40B4-BE49-F238E27FC236}">
                  <a16:creationId xmlns:a16="http://schemas.microsoft.com/office/drawing/2014/main" id="{1A8A0814-CC41-4811-A5B5-2C34F5D78208}"/>
                </a:ext>
              </a:extLst>
            </p:cNvPr>
            <p:cNvSpPr/>
            <p:nvPr/>
          </p:nvSpPr>
          <p:spPr bwMode="auto">
            <a:xfrm flipV="1">
              <a:off x="228505" y="126657"/>
              <a:ext cx="7772608" cy="4740490"/>
            </a:xfrm>
            <a:prstGeom prst="snipRoundRect">
              <a:avLst>
                <a:gd name="adj1" fmla="val 0"/>
                <a:gd name="adj2" fmla="val 0"/>
              </a:avLst>
            </a:prstGeom>
            <a:solidFill>
              <a:srgbClr val="807AB8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0C74F8-CD11-44DD-AA04-676C9AE0E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9793" b="78141" l="13474" r="87013">
                          <a14:backgroundMark x1="74513" y1="76592" x2="74513" y2="76592"/>
                          <a14:backgroundMark x1="67370" y1="76248" x2="67370" y2="76248"/>
                          <a14:backgroundMark x1="62987" y1="75731" x2="62987" y2="75731"/>
                          <a14:backgroundMark x1="18344" y1="55766" x2="65422" y2="76248"/>
                        </a14:backgroundRemoval>
                      </a14:imgEffect>
                      <a14:imgEffect>
                        <a14:artisticPlasticWrap trans="43000" smoothness="0"/>
                      </a14:imgEffect>
                      <a14:imgEffect>
                        <a14:sharpenSoften amount="15000"/>
                      </a14:imgEffect>
                    </a14:imgLayer>
                  </a14:imgProps>
                </a:ext>
              </a:extLst>
            </a:blip>
            <a:srcRect l="10937" t="21572" r="6250" b="20664"/>
            <a:stretch/>
          </p:blipFill>
          <p:spPr>
            <a:xfrm>
              <a:off x="638756" y="209186"/>
              <a:ext cx="6952105" cy="4589155"/>
            </a:xfrm>
            <a:prstGeom prst="rect">
              <a:avLst/>
            </a:prstGeom>
          </p:spPr>
        </p:pic>
        <p:sp>
          <p:nvSpPr>
            <p:cNvPr id="34" name="AutoShape 12">
              <a:extLst>
                <a:ext uri="{FF2B5EF4-FFF2-40B4-BE49-F238E27FC236}">
                  <a16:creationId xmlns:a16="http://schemas.microsoft.com/office/drawing/2014/main" id="{329618BD-9334-4015-9B95-56D71192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174" y="5049979"/>
              <a:ext cx="3200400" cy="914400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b="1" dirty="0">
                  <a:solidFill>
                    <a:srgbClr val="807AB8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LiPo 7.4V 3000mAh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B0E73C-9981-4C81-A77B-2C940C2E2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687" y="4911549"/>
              <a:ext cx="1231205" cy="123537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EDD5EFE-D913-463C-8DE9-EBC386A07902}"/>
              </a:ext>
            </a:extLst>
          </p:cNvPr>
          <p:cNvGrpSpPr/>
          <p:nvPr/>
        </p:nvGrpSpPr>
        <p:grpSpPr>
          <a:xfrm>
            <a:off x="16383001" y="124083"/>
            <a:ext cx="7866715" cy="6045543"/>
            <a:chOff x="16383000" y="-79293"/>
            <a:chExt cx="8115299" cy="6248920"/>
          </a:xfrm>
        </p:grpSpPr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id="{3BAEF564-E5FF-4612-A8AE-7693D99EC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5887" y="-78067"/>
              <a:ext cx="8093363" cy="6247694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 w="76200" cap="flat">
              <a:solidFill>
                <a:schemeClr val="bg1">
                  <a:lumMod val="95000"/>
                  <a:alpha val="9999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26" name="Rectangle: Top Corners One Rounded and One Snipped 25">
              <a:extLst>
                <a:ext uri="{FF2B5EF4-FFF2-40B4-BE49-F238E27FC236}">
                  <a16:creationId xmlns:a16="http://schemas.microsoft.com/office/drawing/2014/main" id="{0E9E0D85-0650-4126-8735-5C7A0B4FB887}"/>
                </a:ext>
              </a:extLst>
            </p:cNvPr>
            <p:cNvSpPr/>
            <p:nvPr/>
          </p:nvSpPr>
          <p:spPr bwMode="auto">
            <a:xfrm flipH="1" flipV="1">
              <a:off x="16383000" y="-79293"/>
              <a:ext cx="8115299" cy="4919472"/>
            </a:xfrm>
            <a:prstGeom prst="snipRoundRect">
              <a:avLst>
                <a:gd name="adj1" fmla="val 0"/>
                <a:gd name="adj2" fmla="val 0"/>
              </a:avLst>
            </a:prstGeom>
            <a:solidFill>
              <a:srgbClr val="697789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 dirty="0">
                <a:ln>
                  <a:noFill/>
                </a:ln>
                <a:solidFill>
                  <a:srgbClr val="697789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B24DD6-EB26-4393-91F3-059866954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backgroundMark x1="53750" y1="78519" x2="53750" y2="78519"/>
                          <a14:backgroundMark x1="66354" y1="63519" x2="66354" y2="63519"/>
                        </a14:backgroundRemoval>
                      </a14:imgEffect>
                    </a14:imgLayer>
                  </a14:imgProps>
                </a:ext>
              </a:extLst>
            </a:blip>
            <a:srcRect l="24580" t="12282" r="29177" b="14395"/>
            <a:stretch/>
          </p:blipFill>
          <p:spPr>
            <a:xfrm>
              <a:off x="17912194" y="126657"/>
              <a:ext cx="5029200" cy="4485503"/>
            </a:xfrm>
            <a:prstGeom prst="rect">
              <a:avLst/>
            </a:prstGeom>
          </p:spPr>
        </p:pic>
        <p:sp>
          <p:nvSpPr>
            <p:cNvPr id="36" name="AutoShape 12">
              <a:extLst>
                <a:ext uri="{FF2B5EF4-FFF2-40B4-BE49-F238E27FC236}">
                  <a16:creationId xmlns:a16="http://schemas.microsoft.com/office/drawing/2014/main" id="{980FC243-C532-4CE2-9366-A1BEDB146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4077" y="5032322"/>
              <a:ext cx="3301531" cy="945161"/>
            </a:xfrm>
            <a:prstGeom prst="roundRect">
              <a:avLst>
                <a:gd name="adj" fmla="val 9111"/>
              </a:avLst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r>
                <a:rPr lang="en-US" sz="2800" b="1" dirty="0">
                  <a:solidFill>
                    <a:srgbClr val="697789"/>
                  </a:solidFill>
                  <a:latin typeface="Source Sans Pro" charset="0"/>
                  <a:ea typeface="ＭＳ Ｐゴシック" charset="0"/>
                  <a:cs typeface="Source Sans Pro" charset="0"/>
                  <a:sym typeface="Source Sans Pro" charset="0"/>
                </a:rPr>
                <a:t>XL4016 Buck Converter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B680A8A-AC8E-45E0-946B-E79F2BCBF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889" b="98667" l="2667" r="96889">
                          <a14:foregroundMark x1="80000" y1="54667" x2="80000" y2="54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58189" y="5045759"/>
              <a:ext cx="965585" cy="965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3804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779A78D-2127-48D2-BFBE-DB9CFC23D7E6}"/>
              </a:ext>
            </a:extLst>
          </p:cNvPr>
          <p:cNvSpPr/>
          <p:nvPr/>
        </p:nvSpPr>
        <p:spPr bwMode="auto">
          <a:xfrm>
            <a:off x="18062759" y="0"/>
            <a:ext cx="2743200" cy="13716000"/>
          </a:xfrm>
          <a:prstGeom prst="rect">
            <a:avLst/>
          </a:prstGeom>
          <a:solidFill>
            <a:srgbClr val="807AB8">
              <a:alpha val="18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59BEA1-30BB-4F6E-9FE4-C429A50A9472}"/>
              </a:ext>
            </a:extLst>
          </p:cNvPr>
          <p:cNvSpPr/>
          <p:nvPr/>
        </p:nvSpPr>
        <p:spPr bwMode="auto">
          <a:xfrm>
            <a:off x="21000695" y="0"/>
            <a:ext cx="2743200" cy="13716000"/>
          </a:xfrm>
          <a:prstGeom prst="rect">
            <a:avLst/>
          </a:prstGeom>
          <a:solidFill>
            <a:srgbClr val="89D9C0">
              <a:alpha val="18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9132E-4F5E-43C0-ADB3-229AAAB6E1F6}"/>
              </a:ext>
            </a:extLst>
          </p:cNvPr>
          <p:cNvSpPr/>
          <p:nvPr/>
        </p:nvSpPr>
        <p:spPr bwMode="auto">
          <a:xfrm>
            <a:off x="15124824" y="0"/>
            <a:ext cx="2743200" cy="13716000"/>
          </a:xfrm>
          <a:prstGeom prst="rect">
            <a:avLst/>
          </a:prstGeom>
          <a:solidFill>
            <a:srgbClr val="92D050">
              <a:alpha val="18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85187-9CAA-4281-ABC3-CD755F5DB60E}"/>
              </a:ext>
            </a:extLst>
          </p:cNvPr>
          <p:cNvGrpSpPr/>
          <p:nvPr/>
        </p:nvGrpSpPr>
        <p:grpSpPr>
          <a:xfrm>
            <a:off x="616712" y="2230727"/>
            <a:ext cx="5429250" cy="9254546"/>
            <a:chOff x="755324" y="2428370"/>
            <a:chExt cx="5429250" cy="9254546"/>
          </a:xfrm>
        </p:grpSpPr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22AFB6C-FFC3-4976-924F-4851C14AC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24" y="4819575"/>
              <a:ext cx="5429250" cy="6863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indent="45720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</a:t>
              </a:r>
              <a:r>
                <a:rPr lang="en-GB" sz="44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motherboard</a:t>
              </a:r>
              <a:r>
                <a:rPr lang="en-GB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of the robot consists of </a:t>
              </a:r>
              <a:r>
                <a:rPr lang="en-GB" sz="44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3 modules</a:t>
              </a:r>
              <a:r>
                <a:rPr lang="en-GB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  <a:endParaRPr lang="en-US" sz="44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028700" marR="0" lvl="1" indent="-57150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D9C0"/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4400" dirty="0">
                  <a:solidFill>
                    <a:srgbClr val="19C38F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Power</a:t>
              </a:r>
              <a:r>
                <a:rPr lang="hu-HU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hu-HU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odule</a:t>
              </a:r>
              <a:endParaRPr lang="en-US" sz="44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028700" marR="0" lvl="1" indent="-571500" algn="l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89D9C0"/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4400" dirty="0">
                  <a:solidFill>
                    <a:srgbClr val="3690E2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Leg IR </a:t>
              </a: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hu-HU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odule</a:t>
              </a:r>
              <a:endParaRPr lang="en-US" sz="44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1028700" marR="0" lvl="1" indent="-571500" algn="l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89D9C0"/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4400" dirty="0">
                  <a:solidFill>
                    <a:srgbClr val="807AB8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Control</a:t>
              </a:r>
              <a:r>
                <a:rPr lang="en-US" sz="4400" dirty="0">
                  <a:solidFill>
                    <a:srgbClr val="D3D4D4"/>
                  </a:solidFill>
                  <a:effectLst/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 </a:t>
              </a:r>
              <a:r>
                <a:rPr lang="en-US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</a:t>
              </a:r>
              <a:r>
                <a:rPr lang="hu-HU" sz="4400" dirty="0">
                  <a:solidFill>
                    <a:srgbClr val="D3D4D4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odule</a:t>
              </a:r>
              <a:endParaRPr lang="en-US" sz="44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C6A92E79-E735-4734-9BFA-74C768A6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24" y="2428370"/>
              <a:ext cx="5429250" cy="2585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6400" dirty="0">
                  <a:solidFill>
                    <a:srgbClr val="89D9C0"/>
                  </a:solidFill>
                  <a:latin typeface="Open Sans" charset="0"/>
                  <a:ea typeface="ＭＳ Ｐゴシック" charset="0"/>
                  <a:cs typeface="Open Sans" charset="0"/>
                  <a:sym typeface="Open Sans" charset="0"/>
                </a:rPr>
                <a:t>Schematic of the </a:t>
              </a:r>
              <a:r>
                <a:rPr lang="en-US" sz="6400" dirty="0">
                  <a:solidFill>
                    <a:srgbClr val="89D9C0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  <a:sym typeface="Open Sans" charset="0"/>
                </a:rPr>
                <a:t>Motherboard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D9F2F5C-4C26-462C-BCB5-55AC09B7F3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742044" y="548989"/>
            <a:ext cx="1508760" cy="1508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D61BF-13C7-445B-BC96-1373C5C858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16411" y="547485"/>
            <a:ext cx="1511768" cy="1511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E846C-B50A-4E70-8308-A42BDED96B9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8640187" y="548989"/>
            <a:ext cx="1508760" cy="150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5FB26-E061-42A4-A512-DA198FB26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3340" y="2487192"/>
            <a:ext cx="8889427" cy="55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9873A-7F77-4881-B9AD-CB31926CE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3341" y="8072652"/>
            <a:ext cx="8889427" cy="5434487"/>
          </a:xfrm>
          <a:prstGeom prst="rect">
            <a:avLst/>
          </a:prstGeom>
        </p:spPr>
      </p:pic>
      <p:sp>
        <p:nvSpPr>
          <p:cNvPr id="37" name="Rectangle 4">
            <a:extLst>
              <a:ext uri="{FF2B5EF4-FFF2-40B4-BE49-F238E27FC236}">
                <a16:creationId xmlns:a16="http://schemas.microsoft.com/office/drawing/2014/main" id="{CF691F18-F36F-4083-9A4E-A4583E573581}"/>
              </a:ext>
            </a:extLst>
          </p:cNvPr>
          <p:cNvSpPr>
            <a:spLocks/>
          </p:cNvSpPr>
          <p:nvPr/>
        </p:nvSpPr>
        <p:spPr bwMode="auto">
          <a:xfrm>
            <a:off x="7265512" y="548989"/>
            <a:ext cx="6615093" cy="3876406"/>
          </a:xfrm>
          <a:prstGeom prst="rect">
            <a:avLst/>
          </a:prstGeom>
          <a:solidFill>
            <a:srgbClr val="FFFFFF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88176EB6-F035-43CF-9508-8CB336E922DF}"/>
              </a:ext>
            </a:extLst>
          </p:cNvPr>
          <p:cNvSpPr>
            <a:spLocks/>
          </p:cNvSpPr>
          <p:nvPr/>
        </p:nvSpPr>
        <p:spPr bwMode="auto">
          <a:xfrm>
            <a:off x="7546499" y="1668176"/>
            <a:ext cx="5247831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endParaRPr lang="en-US" sz="2000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  <a:sym typeface="Open Sans Light" charset="0"/>
            </a:endParaRP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907A7991-31D7-4321-8F42-E831D135DB6F}"/>
              </a:ext>
            </a:extLst>
          </p:cNvPr>
          <p:cNvSpPr>
            <a:spLocks/>
          </p:cNvSpPr>
          <p:nvPr/>
        </p:nvSpPr>
        <p:spPr bwMode="auto">
          <a:xfrm>
            <a:off x="7546498" y="746577"/>
            <a:ext cx="2961831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19C38F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Power</a:t>
            </a:r>
            <a:r>
              <a:rPr lang="en-US" sz="2800" dirty="0">
                <a:solidFill>
                  <a:srgbClr val="FFFFFF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 module</a:t>
            </a: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7AAFB39-5348-47D1-B612-CFE5627BA7FB}"/>
              </a:ext>
            </a:extLst>
          </p:cNvPr>
          <p:cNvSpPr>
            <a:spLocks/>
          </p:cNvSpPr>
          <p:nvPr/>
        </p:nvSpPr>
        <p:spPr bwMode="auto">
          <a:xfrm>
            <a:off x="7265510" y="4876246"/>
            <a:ext cx="6615093" cy="3876406"/>
          </a:xfrm>
          <a:prstGeom prst="rect">
            <a:avLst/>
          </a:prstGeom>
          <a:solidFill>
            <a:srgbClr val="FFFFFF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B691FCE4-7D92-41E4-B378-33D690CE1105}"/>
              </a:ext>
            </a:extLst>
          </p:cNvPr>
          <p:cNvSpPr>
            <a:spLocks/>
          </p:cNvSpPr>
          <p:nvPr/>
        </p:nvSpPr>
        <p:spPr bwMode="auto">
          <a:xfrm>
            <a:off x="7240843" y="9167132"/>
            <a:ext cx="6615093" cy="3876406"/>
          </a:xfrm>
          <a:prstGeom prst="rect">
            <a:avLst/>
          </a:prstGeom>
          <a:solidFill>
            <a:srgbClr val="FFFFFF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E395DCA-8188-4E33-BAA2-4C932DB7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2835654" y="3369976"/>
            <a:ext cx="914400" cy="914400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1291D64-96AD-48E1-869F-C810A66970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2835654" y="7615452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118A88-0EBB-4ECF-BE2F-061F10B696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35654" y="11951364"/>
            <a:ext cx="914400" cy="914400"/>
          </a:xfrm>
          <a:prstGeom prst="rect">
            <a:avLst/>
          </a:prstGeom>
        </p:spPr>
      </p:pic>
      <p:sp>
        <p:nvSpPr>
          <p:cNvPr id="48" name="Rectangle 14">
            <a:extLst>
              <a:ext uri="{FF2B5EF4-FFF2-40B4-BE49-F238E27FC236}">
                <a16:creationId xmlns:a16="http://schemas.microsoft.com/office/drawing/2014/main" id="{7039C09A-847E-40A3-AB86-8DD48B098655}"/>
              </a:ext>
            </a:extLst>
          </p:cNvPr>
          <p:cNvSpPr>
            <a:spLocks/>
          </p:cNvSpPr>
          <p:nvPr/>
        </p:nvSpPr>
        <p:spPr bwMode="auto">
          <a:xfrm>
            <a:off x="7546498" y="5069817"/>
            <a:ext cx="2961831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3690E2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Leg IR </a:t>
            </a:r>
            <a:r>
              <a:rPr lang="en-US" sz="2800" dirty="0">
                <a:solidFill>
                  <a:srgbClr val="FFFFFF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module</a:t>
            </a:r>
          </a:p>
        </p:txBody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1AA74A4F-607F-4799-90DF-3B82120F47E7}"/>
              </a:ext>
            </a:extLst>
          </p:cNvPr>
          <p:cNvSpPr>
            <a:spLocks/>
          </p:cNvSpPr>
          <p:nvPr/>
        </p:nvSpPr>
        <p:spPr bwMode="auto">
          <a:xfrm>
            <a:off x="7546497" y="9346422"/>
            <a:ext cx="2961831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rgbClr val="807AB8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Control</a:t>
            </a:r>
            <a:r>
              <a:rPr lang="en-US" sz="2800" dirty="0">
                <a:solidFill>
                  <a:srgbClr val="FFFFFF"/>
                </a:solidFill>
                <a:latin typeface="Open Sans Semibold" charset="0"/>
                <a:ea typeface="ＭＳ Ｐゴシック" charset="0"/>
                <a:cs typeface="Open Sans Semibold" charset="0"/>
                <a:sym typeface="Open Sans Semibold" charset="0"/>
              </a:rPr>
              <a:t> module</a:t>
            </a:r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69048669-EBBA-4E74-A931-7A2A91590924}"/>
              </a:ext>
            </a:extLst>
          </p:cNvPr>
          <p:cNvSpPr>
            <a:spLocks/>
          </p:cNvSpPr>
          <p:nvPr/>
        </p:nvSpPr>
        <p:spPr bwMode="auto">
          <a:xfrm>
            <a:off x="7555462" y="1303369"/>
            <a:ext cx="5280191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GB" sz="28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Power Module of the motherboard takes care of the powerup and shutdown sequence of the robot, power distribution to every </a:t>
            </a:r>
          </a:p>
          <a:p>
            <a:pPr algn="l"/>
            <a:r>
              <a:rPr lang="en-GB" sz="28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of the robot.</a:t>
            </a:r>
            <a:endParaRPr lang="en-US" sz="3200" dirty="0">
              <a:solidFill>
                <a:srgbClr val="D3D4D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 charset="0"/>
            </a:endParaRPr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BE47F418-10B2-40B7-A2BD-EBC8CB595450}"/>
              </a:ext>
            </a:extLst>
          </p:cNvPr>
          <p:cNvSpPr>
            <a:spLocks/>
          </p:cNvSpPr>
          <p:nvPr/>
        </p:nvSpPr>
        <p:spPr bwMode="auto">
          <a:xfrm>
            <a:off x="7555462" y="5654017"/>
            <a:ext cx="5280191" cy="218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GB" sz="2800" dirty="0">
                <a:solidFill>
                  <a:srgbClr val="D3D4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IR sensor is installed into the piston mechanism of each leg.  With the help of a ADC we can if the leg is touching the</a:t>
            </a:r>
          </a:p>
          <a:p>
            <a:pPr algn="l"/>
            <a:r>
              <a:rPr lang="en-GB" sz="2800" dirty="0">
                <a:solidFill>
                  <a:srgbClr val="D3D4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ground or not.</a:t>
            </a:r>
            <a:endParaRPr lang="en-US" sz="4400" dirty="0">
              <a:solidFill>
                <a:srgbClr val="D3D4D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D797373E-A9CD-4929-81EC-7D7B27FB8840}"/>
              </a:ext>
            </a:extLst>
          </p:cNvPr>
          <p:cNvSpPr>
            <a:spLocks/>
          </p:cNvSpPr>
          <p:nvPr/>
        </p:nvSpPr>
        <p:spPr bwMode="auto">
          <a:xfrm>
            <a:off x="7555462" y="9989080"/>
            <a:ext cx="5280191" cy="287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GB" sz="2800" dirty="0">
                <a:solidFill>
                  <a:srgbClr val="D3D4D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Control module consists of the robot’s MCU, three axis accelerometer and gyroscope, and connectors that establishes the connection between the MCU and the external PWM modules.</a:t>
            </a:r>
            <a:endParaRPr lang="en-US" sz="4800" dirty="0">
              <a:solidFill>
                <a:srgbClr val="D3D4D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0DA28F-60E7-422B-A2E9-226871362DF1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AC9B072-98BB-4927-A801-DB5E9F2D61E6}">
  <we:reference id="wa200001396" version="4.1.3.0" store="en-US" storeType="OMEX"/>
  <we:alternateReferences>
    <we:reference id="wa200001396" version="4.1.3.0" store="WA20000139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Pages>0</Pages>
  <Words>1326</Words>
  <Characters>0</Characters>
  <Application>Microsoft Office PowerPoint</Application>
  <PresentationFormat>Custom</PresentationFormat>
  <Lines>0</Lines>
  <Paragraphs>177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Gill Sans</vt:lpstr>
      <vt:lpstr>Open Sans</vt:lpstr>
      <vt:lpstr>Open Sans Bold</vt:lpstr>
      <vt:lpstr>Open Sans Light</vt:lpstr>
      <vt:lpstr>Open Sans Semibold</vt:lpstr>
      <vt:lpstr>Roboto Regular</vt:lpstr>
      <vt:lpstr>Source Sans Pro</vt:lpstr>
      <vt:lpstr>Wingdings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Turing</dc:creator>
  <cp:keywords/>
  <dc:description/>
  <cp:lastModifiedBy>Ciulei Daniel</cp:lastModifiedBy>
  <cp:revision>93</cp:revision>
  <dcterms:modified xsi:type="dcterms:W3CDTF">2022-04-19T09:36:39Z</dcterms:modified>
</cp:coreProperties>
</file>